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52"/>
  </p:notesMasterIdLst>
  <p:sldIdLst>
    <p:sldId id="257" r:id="rId2"/>
    <p:sldId id="283" r:id="rId3"/>
    <p:sldId id="258" r:id="rId4"/>
    <p:sldId id="284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281" r:id="rId20"/>
    <p:sldId id="259" r:id="rId21"/>
    <p:sldId id="282" r:id="rId22"/>
    <p:sldId id="260" r:id="rId23"/>
    <p:sldId id="261" r:id="rId24"/>
    <p:sldId id="262" r:id="rId25"/>
    <p:sldId id="263" r:id="rId26"/>
    <p:sldId id="311" r:id="rId27"/>
    <p:sldId id="264" r:id="rId28"/>
    <p:sldId id="312" r:id="rId29"/>
    <p:sldId id="265" r:id="rId30"/>
    <p:sldId id="267" r:id="rId31"/>
    <p:sldId id="302" r:id="rId32"/>
    <p:sldId id="301" r:id="rId33"/>
    <p:sldId id="270" r:id="rId34"/>
    <p:sldId id="268" r:id="rId35"/>
    <p:sldId id="303" r:id="rId36"/>
    <p:sldId id="305" r:id="rId37"/>
    <p:sldId id="310" r:id="rId38"/>
    <p:sldId id="273" r:id="rId39"/>
    <p:sldId id="308" r:id="rId40"/>
    <p:sldId id="307" r:id="rId41"/>
    <p:sldId id="274" r:id="rId42"/>
    <p:sldId id="313" r:id="rId43"/>
    <p:sldId id="275" r:id="rId44"/>
    <p:sldId id="315" r:id="rId45"/>
    <p:sldId id="276" r:id="rId46"/>
    <p:sldId id="314" r:id="rId47"/>
    <p:sldId id="280" r:id="rId48"/>
    <p:sldId id="278" r:id="rId49"/>
    <p:sldId id="277" r:id="rId50"/>
    <p:sldId id="27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278"/>
    <a:srgbClr val="FFA8FC"/>
    <a:srgbClr val="FFE2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7"/>
  </p:normalViewPr>
  <p:slideViewPr>
    <p:cSldViewPr snapToGrid="0">
      <p:cViewPr varScale="1">
        <p:scale>
          <a:sx n="97" d="100"/>
          <a:sy n="97" d="100"/>
        </p:scale>
        <p:origin x="6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969A0-EB7A-D140-B3B4-DA150DD357B9}" type="datetimeFigureOut">
              <a:rPr lang="en-US" smtClean="0"/>
              <a:t>9/22/21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6B1D3-60AC-EB48-BF75-99FEAF406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666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E68BC9-0D59-5B41-905F-0B596EF6543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78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79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75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607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659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0807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5248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6288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6246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1140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931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1588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2303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8016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969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939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5952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lnSpc>
                <a:spcPct val="90000"/>
              </a:lnSpc>
              <a:spcBef>
                <a:spcPts val="500"/>
              </a:spcBef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991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>
              <a:lnSpc>
                <a:spcPct val="90000"/>
              </a:lnSpc>
              <a:spcBef>
                <a:spcPts val="500"/>
              </a:spcBef>
              <a:buFont typeface="Arial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83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35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4981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Font typeface="Arial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67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621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Font typeface="Arial,Sans-Serif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273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Font typeface="Arial,Sans-Serif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398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Font typeface="Arial,Sans-Serif"/>
              <a:buNone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412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Font typeface="Arial"/>
              <a:buNone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41463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6887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3645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4322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5744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449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532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958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608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8593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913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40727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Font typeface="Arial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1521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Font typeface="Arial"/>
              <a:buNone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494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Font typeface="Arial"/>
              <a:buNone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299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3212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1011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058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26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16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043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06B1D3-60AC-EB48-BF75-99FEAF4062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66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C0BE2-5EF7-6843-9384-B6810FDD01A6}" type="datetime1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21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F05B-D39E-7E43-802F-A355695018B9}" type="datetime1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59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43C1-1E12-2F44-B661-22B3DD54E37C}" type="datetime1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520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49DC8-7B52-B14F-935E-3D881D396574}" type="datetime1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/>
            </a:lvl1pPr>
          </a:lstStyle>
          <a:p>
            <a:fld id="{BE61BAA3-275B-CA48-B210-7066BA7151C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22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60606-B94B-6F4B-9E03-66E9F3C8857F}" type="datetime1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/>
            </a:lvl1pPr>
          </a:lstStyle>
          <a:p>
            <a:fld id="{BE61BAA3-275B-CA48-B210-7066BA7151C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9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C0C55-8D62-0B42-AB84-EFDA87B02E12}" type="datetime1">
              <a:rPr lang="en-US" smtClean="0"/>
              <a:t>9/22/21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665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43AD7-5D1C-BF4B-98F1-B004AB622C8F}" type="datetime1">
              <a:rPr lang="en-US" smtClean="0"/>
              <a:t>9/22/21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99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766C0-7A0C-A24B-A125-B4F8405607DC}" type="datetime1">
              <a:rPr lang="en-US" smtClean="0"/>
              <a:t>9/22/21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21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5A066-85A9-FC48-98B6-82A0FC15A0EC}" type="datetime1">
              <a:rPr lang="en-US" smtClean="0"/>
              <a:t>9/22/21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95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CA655-15A2-1C47-BB5F-61FBC85762B6}" type="datetime1">
              <a:rPr lang="en-US" smtClean="0"/>
              <a:t>9/22/21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81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FEB6E-E367-8A4C-8005-94148AAAF220}" type="datetime1">
              <a:rPr lang="en-US" smtClean="0"/>
              <a:t>9/22/21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279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47D28-F172-5B48-88D6-C145A62FF833}" type="datetime1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1BAA3-275B-CA48-B210-7066BA715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0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CSO-Recitation 02</a:t>
            </a:r>
            <a:br>
              <a:rPr lang="en-US" sz="5400"/>
            </a:br>
            <a:r>
              <a:rPr lang="en-US" sz="4000"/>
              <a:t>CSCI-UA 0201-007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42068"/>
            <a:ext cx="9144000" cy="1655762"/>
          </a:xfrm>
        </p:spPr>
        <p:txBody>
          <a:bodyPr/>
          <a:lstStyle/>
          <a:p>
            <a:r>
              <a:rPr lang="en-US"/>
              <a:t>R02: GCC &amp; </a:t>
            </a:r>
            <a:r>
              <a:rPr lang="en-US" err="1"/>
              <a:t>Makefiles</a:t>
            </a:r>
            <a:r>
              <a:rPr lang="en-US"/>
              <a:t> &amp; Test</a:t>
            </a:r>
          </a:p>
        </p:txBody>
      </p:sp>
    </p:spTree>
    <p:extLst>
      <p:ext uri="{BB962C8B-B14F-4D97-AF65-F5344CB8AC3E}">
        <p14:creationId xmlns:p14="http://schemas.microsoft.com/office/powerpoint/2010/main" val="2057903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Answer: B. 0x0f – 0xff, C. 0x01 – 0x0f</a:t>
            </a:r>
            <a:endParaRPr lang="en-US" b="1">
              <a:solidFill>
                <a:srgbClr val="C00000"/>
              </a:solidFill>
              <a:cs typeface="Calibri"/>
            </a:endParaRPr>
          </a:p>
          <a:p>
            <a:r>
              <a:rPr lang="en-US">
                <a:cs typeface="Calibri"/>
              </a:rPr>
              <a:t>Overflow: when the result is out of the range of the representation</a:t>
            </a:r>
          </a:p>
          <a:p>
            <a:r>
              <a:rPr lang="en-US">
                <a:cs typeface="Calibri"/>
              </a:rPr>
              <a:t>8-bit unsigned range: 0 ~ 2 ^ 8 – 1</a:t>
            </a:r>
          </a:p>
          <a:p>
            <a:r>
              <a:rPr lang="en-US">
                <a:cs typeface="Calibri"/>
              </a:rPr>
              <a:t>For unsigned operation:</a:t>
            </a:r>
          </a:p>
          <a:p>
            <a:pPr lvl="1"/>
            <a:r>
              <a:rPr lang="en-US">
                <a:cs typeface="Calibri"/>
              </a:rPr>
              <a:t>Case 1: when the result is negative</a:t>
            </a:r>
          </a:p>
          <a:p>
            <a:pPr lvl="1"/>
            <a:r>
              <a:rPr lang="en-US">
                <a:cs typeface="Calibri"/>
              </a:rPr>
              <a:t>Case 2: when the result is positive but too large ( &gt; 2^8 – 1 in this question)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07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Q5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Which of the following 1-byte </a:t>
            </a:r>
            <a:r>
              <a:rPr lang="en-US" b="1">
                <a:ea typeface="+mn-lt"/>
                <a:cs typeface="+mn-lt"/>
              </a:rPr>
              <a:t>signed</a:t>
            </a:r>
            <a:r>
              <a:rPr lang="en-US">
                <a:ea typeface="+mn-lt"/>
                <a:cs typeface="+mn-lt"/>
              </a:rPr>
              <a:t> addition operation will overflow?</a:t>
            </a:r>
            <a:endParaRPr lang="zh-CN" altLang="en-US">
              <a:ea typeface="+mn-lt"/>
              <a:cs typeface="+mn-lt"/>
            </a:endParaRPr>
          </a:p>
          <a:p>
            <a:r>
              <a:rPr lang="en-US" altLang="zh-CN">
                <a:ea typeface="宋体"/>
                <a:cs typeface="Calibri"/>
              </a:rPr>
              <a:t>A. 0xff + 0xfe   B. 0x1f + 0xff   C. 0x71 + 0x70  </a:t>
            </a:r>
          </a:p>
          <a:p>
            <a:r>
              <a:rPr lang="en-US" altLang="zh-CN">
                <a:ea typeface="宋体"/>
                <a:cs typeface="Calibri"/>
              </a:rPr>
              <a:t>D. 0x05 + 0xfe  E. 0x80 + 0x8f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93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Q5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Answer: C. 0x71 + 0x70, E. 0x80 + 0x8f</a:t>
            </a:r>
            <a:endParaRPr lang="en-US" b="1">
              <a:solidFill>
                <a:srgbClr val="C00000"/>
              </a:solidFill>
              <a:cs typeface="Calibri"/>
            </a:endParaRPr>
          </a:p>
          <a:p>
            <a:r>
              <a:rPr lang="en-US">
                <a:cs typeface="Calibri"/>
              </a:rPr>
              <a:t>Overflow: when the result is out of the range of the representation</a:t>
            </a:r>
          </a:p>
          <a:p>
            <a:r>
              <a:rPr lang="en-US">
                <a:cs typeface="Calibri"/>
              </a:rPr>
              <a:t>8-bit signed range: - 2^7 ~ 2^7 – 1</a:t>
            </a:r>
          </a:p>
          <a:p>
            <a:r>
              <a:rPr lang="en-US">
                <a:cs typeface="Calibri"/>
              </a:rPr>
              <a:t>For signed operation:</a:t>
            </a:r>
          </a:p>
          <a:p>
            <a:pPr lvl="1"/>
            <a:r>
              <a:rPr lang="en-US">
                <a:cs typeface="Calibri"/>
              </a:rPr>
              <a:t>Case 1: adding two positive numbers, but the MSB of the result is 1 (negative)</a:t>
            </a:r>
          </a:p>
          <a:p>
            <a:pPr lvl="1"/>
            <a:r>
              <a:rPr lang="en-US">
                <a:cs typeface="Calibri"/>
              </a:rPr>
              <a:t>Case 2: </a:t>
            </a:r>
            <a:r>
              <a:rPr lang="en-US">
                <a:ea typeface="+mn-lt"/>
                <a:cs typeface="+mn-lt"/>
              </a:rPr>
              <a:t>adding two negative numbers, but the MSB of the result is 0 (positive)</a:t>
            </a:r>
          </a:p>
          <a:p>
            <a:pPr lvl="2"/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Case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1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&amp;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Case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2:</a:t>
            </a:r>
            <a:r>
              <a:rPr lang="zh-CN" altLang="en-US">
                <a:ea typeface="+mn-lt"/>
                <a:cs typeface="+mn-lt"/>
              </a:rPr>
              <a:t> for adding numbers with the same signs, </a:t>
            </a:r>
            <a:r>
              <a:rPr lang="en-US" altLang="zh-CN">
                <a:ea typeface="+mn-lt"/>
                <a:cs typeface="+mn-lt"/>
              </a:rPr>
              <a:t>overflow &lt;=&gt;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MSB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is</a:t>
            </a:r>
            <a:r>
              <a:rPr lang="zh-CN" altLang="en-US">
                <a:ea typeface="+mn-lt"/>
                <a:cs typeface="+mn-lt"/>
              </a:rPr>
              <a:t> in</a:t>
            </a:r>
            <a:r>
              <a:rPr lang="en-US" altLang="zh-CN">
                <a:ea typeface="+mn-lt"/>
                <a:cs typeface="+mn-lt"/>
              </a:rPr>
              <a:t>correct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>
                <a:ea typeface="+mn-lt"/>
                <a:cs typeface="+mn-lt"/>
              </a:rPr>
              <a:t>Note: overflow wouldn't happen if you add a negative number and a positive number. </a:t>
            </a:r>
          </a:p>
          <a:p>
            <a:pPr lvl="1"/>
            <a:r>
              <a:rPr lang="en-US">
                <a:cs typeface="Calibri"/>
              </a:rPr>
              <a:t>Why?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464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Q6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If x has bit pattern </a:t>
            </a:r>
            <a:r>
              <a:rPr lang="en-US">
                <a:latin typeface="Consolas"/>
                <a:ea typeface="+mn-lt"/>
                <a:cs typeface="+mn-lt"/>
              </a:rPr>
              <a:t>0xffffffff</a:t>
            </a:r>
            <a:r>
              <a:rPr lang="en-US">
                <a:ea typeface="+mn-lt"/>
                <a:cs typeface="+mn-lt"/>
              </a:rPr>
              <a:t>, what's the value of x?</a:t>
            </a:r>
            <a:endParaRPr lang="zh-CN" altLang="en-US">
              <a:ea typeface="+mn-lt"/>
              <a:cs typeface="+mn-lt"/>
            </a:endParaRPr>
          </a:p>
          <a:p>
            <a:r>
              <a:rPr lang="en-US" altLang="zh-CN">
                <a:ea typeface="宋体"/>
                <a:cs typeface="Calibri"/>
              </a:rPr>
              <a:t>A. -1, if x is signed int</a:t>
            </a:r>
          </a:p>
          <a:p>
            <a:r>
              <a:rPr lang="en-US" altLang="zh-CN">
                <a:ea typeface="宋体"/>
                <a:cs typeface="Calibri"/>
              </a:rPr>
              <a:t>B. -1, if x is unsigned int</a:t>
            </a:r>
          </a:p>
          <a:p>
            <a:r>
              <a:rPr lang="en-US" altLang="zh-CN">
                <a:ea typeface="宋体"/>
                <a:cs typeface="Calibri"/>
              </a:rPr>
              <a:t>C. 2^32 – 1, if x is unsigned int</a:t>
            </a:r>
          </a:p>
          <a:p>
            <a:r>
              <a:rPr lang="en-US" altLang="zh-CN">
                <a:ea typeface="宋体"/>
                <a:cs typeface="Calibri"/>
              </a:rPr>
              <a:t>D. 2^31 – 1, if x is unsigned 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41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Q6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Answer: A. -1, if x is signed int. C. 2^32 – 1, if x is unsigned int</a:t>
            </a:r>
            <a:endParaRPr lang="en-US" b="1">
              <a:solidFill>
                <a:srgbClr val="C00000"/>
              </a:solidFill>
              <a:ea typeface="+mn-lt"/>
              <a:cs typeface="+mn-lt"/>
            </a:endParaRPr>
          </a:p>
          <a:p>
            <a:pPr lvl="1"/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516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Q7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What's the bit pattern (2's complement) of 32-bit signed integer -130 in hex format? (Please prefix your answer with 0x)</a:t>
            </a:r>
            <a:endParaRPr lang="en-US">
              <a:ea typeface="宋体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5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Q7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Answer: 0xffffff7e</a:t>
            </a:r>
            <a:endParaRPr lang="en-US" b="1">
              <a:solidFill>
                <a:srgbClr val="C00000"/>
              </a:solidFill>
              <a:cs typeface="Calibri"/>
            </a:endParaRPr>
          </a:p>
          <a:p>
            <a:r>
              <a:rPr lang="en-US">
                <a:cs typeface="Calibri"/>
              </a:rPr>
              <a:t>130 = 16 * 8 + 2: 0000 0000 0000 …. 1000 0010</a:t>
            </a:r>
          </a:p>
          <a:p>
            <a:r>
              <a:rPr lang="en-US">
                <a:ea typeface="+mn-lt"/>
                <a:cs typeface="+mn-lt"/>
              </a:rPr>
              <a:t>0000 0000 0000 …. 1000 0010 </a:t>
            </a:r>
          </a:p>
          <a:p>
            <a:r>
              <a:rPr lang="en-US">
                <a:ea typeface="+mn-lt"/>
                <a:cs typeface="+mn-lt"/>
              </a:rPr>
              <a:t>-&gt; (flip) 1111 1111 1111 …. 0111 1101   </a:t>
            </a:r>
          </a:p>
          <a:p>
            <a:r>
              <a:rPr lang="en-US">
                <a:ea typeface="+mn-lt"/>
                <a:cs typeface="+mn-lt"/>
              </a:rPr>
              <a:t>-&gt; (+1) 1111 1111 1111 …. 0111 1110 = 0xffffff7e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94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Q8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Suppose the byte values stored at memory address </a:t>
            </a:r>
            <a:r>
              <a:rPr lang="en-US">
                <a:latin typeface="Consolas"/>
                <a:ea typeface="+mn-lt"/>
                <a:cs typeface="+mn-lt"/>
              </a:rPr>
              <a:t>a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latin typeface="Consolas"/>
                <a:ea typeface="+mn-lt"/>
                <a:cs typeface="+mn-lt"/>
              </a:rPr>
              <a:t>a+1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latin typeface="Consolas"/>
                <a:ea typeface="+mn-lt"/>
                <a:cs typeface="+mn-lt"/>
              </a:rPr>
              <a:t>a+2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latin typeface="Consolas"/>
                <a:ea typeface="+mn-lt"/>
                <a:cs typeface="+mn-lt"/>
              </a:rPr>
              <a:t>a+3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latin typeface="Consolas"/>
                <a:ea typeface="+mn-lt"/>
                <a:cs typeface="+mn-lt"/>
              </a:rPr>
              <a:t>a+4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latin typeface="Consolas"/>
                <a:ea typeface="+mn-lt"/>
                <a:cs typeface="+mn-lt"/>
              </a:rPr>
              <a:t>a+5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latin typeface="Consolas"/>
                <a:ea typeface="+mn-lt"/>
                <a:cs typeface="+mn-lt"/>
              </a:rPr>
              <a:t>a+6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>
                <a:latin typeface="Consolas"/>
                <a:ea typeface="+mn-lt"/>
                <a:cs typeface="+mn-lt"/>
              </a:rPr>
              <a:t>a+7</a:t>
            </a:r>
            <a:r>
              <a:rPr lang="en-US">
                <a:ea typeface="+mn-lt"/>
                <a:cs typeface="+mn-lt"/>
              </a:rPr>
              <a:t> are 0x01, 0x02, 0x03, 0x04, 0x05, 0x06, 0x07, 0x08 respectively. If a Little-Endian processor is to load a 4-byte integer from memory at address </a:t>
            </a:r>
            <a:r>
              <a:rPr lang="en-US">
                <a:latin typeface="Consolas"/>
                <a:ea typeface="+mn-lt"/>
                <a:cs typeface="+mn-lt"/>
              </a:rPr>
              <a:t>a</a:t>
            </a:r>
            <a:r>
              <a:rPr lang="en-US">
                <a:ea typeface="+mn-lt"/>
                <a:cs typeface="+mn-lt"/>
              </a:rPr>
              <a:t> into a 4-byte register, what's the 4-byte register value after the load? (Please write your answer in hex, and prefix it with 0x)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25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Q8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Answer: 0x04030201</a:t>
            </a:r>
            <a:endParaRPr lang="en-US" b="1">
              <a:solidFill>
                <a:srgbClr val="C00000"/>
              </a:solidFill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CB18888E-3F77-4B87-91A6-0EB4DE652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039609"/>
              </p:ext>
            </p:extLst>
          </p:nvPr>
        </p:nvGraphicFramePr>
        <p:xfrm>
          <a:off x="1030013" y="2286656"/>
          <a:ext cx="3123593" cy="43891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123593">
                  <a:extLst>
                    <a:ext uri="{9D8B030D-6E8A-4147-A177-3AD203B41FA5}">
                      <a16:colId xmlns:a16="http://schemas.microsoft.com/office/drawing/2014/main" val="2837616043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altLang="en-US" b="0">
                          <a:solidFill>
                            <a:schemeClr val="bg1"/>
                          </a:solidFill>
                        </a:rPr>
                        <a:t>0x08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231364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0x07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54540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0x06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37133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0x05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840766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0x04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0513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0x03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85696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0x02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1373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solidFill>
                            <a:schemeClr val="bg1"/>
                          </a:solidFill>
                        </a:rPr>
                        <a:t>0x01</a:t>
                      </a:r>
                    </a:p>
                  </a:txBody>
                  <a:tcPr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0083349"/>
                  </a:ext>
                </a:extLst>
              </a:tr>
            </a:tbl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1B93D450-CA21-4163-8CF2-6EB8494C0F65}"/>
              </a:ext>
            </a:extLst>
          </p:cNvPr>
          <p:cNvSpPr txBox="1"/>
          <p:nvPr/>
        </p:nvSpPr>
        <p:spPr>
          <a:xfrm>
            <a:off x="4305300" y="61722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>
                <a:ea typeface="宋体"/>
              </a:rPr>
              <a:t>a</a:t>
            </a:r>
            <a:endParaRPr lang="zh-CN" altLang="en-US">
              <a:ea typeface="宋体"/>
              <a:cs typeface="Calibri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8D86EC-AA7A-4E6E-BD50-3652A6FD563A}"/>
              </a:ext>
            </a:extLst>
          </p:cNvPr>
          <p:cNvSpPr txBox="1"/>
          <p:nvPr/>
        </p:nvSpPr>
        <p:spPr>
          <a:xfrm>
            <a:off x="4305300" y="568642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  <a:cs typeface="Calibri"/>
              </a:rPr>
              <a:t>a+ 1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64DAB98-06A5-4265-9878-C8562B0A7345}"/>
              </a:ext>
            </a:extLst>
          </p:cNvPr>
          <p:cNvSpPr txBox="1"/>
          <p:nvPr/>
        </p:nvSpPr>
        <p:spPr>
          <a:xfrm>
            <a:off x="4305300" y="512445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  <a:cs typeface="Calibri"/>
              </a:rPr>
              <a:t>a+ 2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15B61F4-9E3E-4DA9-B20D-8A678C09EB7A}"/>
              </a:ext>
            </a:extLst>
          </p:cNvPr>
          <p:cNvSpPr txBox="1"/>
          <p:nvPr/>
        </p:nvSpPr>
        <p:spPr>
          <a:xfrm>
            <a:off x="4305300" y="456247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  <a:cs typeface="Calibri"/>
              </a:rPr>
              <a:t>a+ 3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8D13335-1941-48CF-BFBF-5B73A65047D2}"/>
              </a:ext>
            </a:extLst>
          </p:cNvPr>
          <p:cNvSpPr txBox="1"/>
          <p:nvPr/>
        </p:nvSpPr>
        <p:spPr>
          <a:xfrm>
            <a:off x="4924425" y="2390775"/>
            <a:ext cx="64389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800">
                <a:ea typeface="宋体"/>
                <a:cs typeface="Calibri"/>
              </a:rPr>
              <a:t>Little endian: 0x04030201</a:t>
            </a:r>
            <a:endParaRPr lang="zh-CN"/>
          </a:p>
          <a:p>
            <a:r>
              <a:rPr lang="zh-CN" altLang="en-US" sz="2800">
                <a:ea typeface="宋体"/>
                <a:cs typeface="Calibri"/>
              </a:rPr>
              <a:t>Big endian: 0x01020304</a:t>
            </a:r>
          </a:p>
        </p:txBody>
      </p:sp>
    </p:spTree>
    <p:extLst>
      <p:ext uri="{BB962C8B-B14F-4D97-AF65-F5344CB8AC3E}">
        <p14:creationId xmlns:p14="http://schemas.microsoft.com/office/powerpoint/2010/main" val="992566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Reminder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Your second weekly mini-quiz</a:t>
            </a:r>
          </a:p>
          <a:p>
            <a:pPr lvl="1"/>
            <a:r>
              <a:rPr lang="en-US" err="1"/>
              <a:t>Gradescope</a:t>
            </a:r>
            <a:endParaRPr lang="en-US"/>
          </a:p>
          <a:p>
            <a:pPr lvl="1"/>
            <a:r>
              <a:rPr lang="en-US"/>
              <a:t>Due Friday 9pm 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664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Today’s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Mini quiz in last week</a:t>
            </a:r>
          </a:p>
          <a:p>
            <a:r>
              <a:rPr lang="en-US"/>
              <a:t>Compiling with </a:t>
            </a:r>
            <a:r>
              <a:rPr lang="en-US" err="1"/>
              <a:t>gcc</a:t>
            </a:r>
            <a:endParaRPr lang="en-US">
              <a:cs typeface="Calibri"/>
            </a:endParaRPr>
          </a:p>
          <a:p>
            <a:r>
              <a:rPr lang="en-US" err="1"/>
              <a:t>Makefiles</a:t>
            </a:r>
            <a:endParaRPr lang="en-US"/>
          </a:p>
          <a:p>
            <a:r>
              <a:rPr lang="en-US"/>
              <a:t>Testing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327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basics of GCC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12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GCC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GCC (upper case) refers to the GNU Compiler Collection</a:t>
            </a:r>
          </a:p>
          <a:p>
            <a:pPr lvl="1"/>
            <a:r>
              <a:rPr lang="en-US"/>
              <a:t>This is an open source compiler suite which include compilers for C, C++, Objective C, Fortran, Ada, Go and Java</a:t>
            </a:r>
          </a:p>
          <a:p>
            <a:r>
              <a:rPr lang="en-US" err="1"/>
              <a:t>gcc</a:t>
            </a:r>
            <a:r>
              <a:rPr lang="en-US"/>
              <a:t> (lower case) is the C compiler in the GNU Compiler Collection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34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What is a compiler?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 code is for people, not computers</a:t>
            </a:r>
          </a:p>
          <a:p>
            <a:pPr lvl="1"/>
            <a:r>
              <a:rPr lang="en-US"/>
              <a:t>In fact, high level languages in general are for people</a:t>
            </a:r>
          </a:p>
          <a:p>
            <a:pPr lvl="1"/>
            <a:r>
              <a:rPr lang="en-US"/>
              <a:t>Computer processors only “understand” binary instructions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04646" y="5669378"/>
            <a:ext cx="179451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Source code</a:t>
            </a:r>
            <a:endParaRPr lang="en-US">
              <a:cs typeface="Calibri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5817870" y="4503420"/>
            <a:ext cx="2263140" cy="3543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755380" y="4366260"/>
            <a:ext cx="2240280" cy="62865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  <a:ea typeface="宋体"/>
              </a:rPr>
              <a:t>Machine  code</a:t>
            </a:r>
            <a:endParaRPr lang="en-US" altLang="zh-CN">
              <a:solidFill>
                <a:schemeClr val="tx1"/>
              </a:solidFill>
              <a:ea typeface="宋体"/>
              <a:cs typeface="Calibri"/>
            </a:endParaRPr>
          </a:p>
          <a:p>
            <a:pPr algn="ctr"/>
            <a:r>
              <a:rPr lang="en-US"/>
              <a:t>(binary instructions)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40" y="3734741"/>
            <a:ext cx="3864120" cy="18916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D439B4-BEBB-4956-8E78-E4751F83D1DD}"/>
              </a:ext>
            </a:extLst>
          </p:cNvPr>
          <p:cNvSpPr txBox="1"/>
          <p:nvPr/>
        </p:nvSpPr>
        <p:spPr>
          <a:xfrm>
            <a:off x="1482969" y="5987855"/>
            <a:ext cx="339666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Source file</a:t>
            </a:r>
            <a:r>
              <a:rPr lang="en-US"/>
              <a:t>: the file containing source code (aka all ".c" files)</a:t>
            </a:r>
            <a:endParaRPr lang="en-US"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3E1272-9F81-4942-B93F-3BF7392A972D}"/>
              </a:ext>
            </a:extLst>
          </p:cNvPr>
          <p:cNvSpPr txBox="1"/>
          <p:nvPr/>
        </p:nvSpPr>
        <p:spPr>
          <a:xfrm>
            <a:off x="8366369" y="5856947"/>
            <a:ext cx="339666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Executable file</a:t>
            </a:r>
            <a:r>
              <a:rPr lang="en-US"/>
              <a:t>: the file containing machine code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4713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12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What is a compiler?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 code is for people, not computers</a:t>
            </a:r>
          </a:p>
          <a:p>
            <a:pPr lvl="1"/>
            <a:r>
              <a:rPr lang="en-US"/>
              <a:t>In fact, high level languages in general are for people</a:t>
            </a:r>
          </a:p>
          <a:p>
            <a:pPr lvl="1"/>
            <a:r>
              <a:rPr lang="en-US"/>
              <a:t>Computer processors only “understand” binary instructions</a:t>
            </a:r>
          </a:p>
          <a:p>
            <a:r>
              <a:rPr lang="en-US"/>
              <a:t>A </a:t>
            </a:r>
            <a:r>
              <a:rPr lang="en-US">
                <a:solidFill>
                  <a:srgbClr val="FF7278"/>
                </a:solidFill>
              </a:rPr>
              <a:t>compiler</a:t>
            </a:r>
            <a:r>
              <a:rPr lang="en-US"/>
              <a:t> translates code between languages</a:t>
            </a:r>
          </a:p>
          <a:p>
            <a:pPr lvl="1"/>
            <a:r>
              <a:rPr lang="en-US"/>
              <a:t>In our cases, it translates from C (the source language) to machine code (the target language)</a:t>
            </a:r>
          </a:p>
        </p:txBody>
      </p:sp>
      <p:sp>
        <p:nvSpPr>
          <p:cNvPr id="8" name="Rectangle 7"/>
          <p:cNvSpPr/>
          <p:nvPr/>
        </p:nvSpPr>
        <p:spPr>
          <a:xfrm>
            <a:off x="3200400" y="5337810"/>
            <a:ext cx="1771650" cy="582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Source file</a:t>
            </a:r>
          </a:p>
        </p:txBody>
      </p:sp>
      <p:sp>
        <p:nvSpPr>
          <p:cNvPr id="9" name="Rectangle 8"/>
          <p:cNvSpPr/>
          <p:nvPr/>
        </p:nvSpPr>
        <p:spPr>
          <a:xfrm>
            <a:off x="7391400" y="5337810"/>
            <a:ext cx="1771650" cy="582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Executable file </a:t>
            </a:r>
          </a:p>
        </p:txBody>
      </p:sp>
      <p:cxnSp>
        <p:nvCxnSpPr>
          <p:cNvPr id="11" name="Straight Arrow Connector 10"/>
          <p:cNvCxnSpPr>
            <a:endCxn id="8" idx="1"/>
          </p:cNvCxnSpPr>
          <p:nvPr/>
        </p:nvCxnSpPr>
        <p:spPr>
          <a:xfrm>
            <a:off x="1405890" y="5629275"/>
            <a:ext cx="179451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9" idx="1"/>
          </p:cNvCxnSpPr>
          <p:nvPr/>
        </p:nvCxnSpPr>
        <p:spPr>
          <a:xfrm>
            <a:off x="4972050" y="5629275"/>
            <a:ext cx="24193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9163050" y="5629275"/>
            <a:ext cx="179451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897380" y="5221010"/>
            <a:ext cx="105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edit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684520" y="5221010"/>
            <a:ext cx="105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compile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98355" y="5221010"/>
            <a:ext cx="105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execute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1508760" y="4515804"/>
            <a:ext cx="1440180" cy="565784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Text editor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337810" y="4515804"/>
            <a:ext cx="1623060" cy="56578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Compiler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560445" y="6088659"/>
            <a:ext cx="105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(C code)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34250" y="6099095"/>
            <a:ext cx="2375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(machine </a:t>
            </a:r>
            <a:r>
              <a:rPr lang="en-US" altLang="zh-CN"/>
              <a:t>code</a:t>
            </a:r>
            <a:r>
              <a:rPr lang="en-US"/>
              <a:t>)</a:t>
            </a:r>
          </a:p>
        </p:txBody>
      </p:sp>
      <p:pic>
        <p:nvPicPr>
          <p:cNvPr id="1026" name="Picture 2" descr="NU Compiler Collection logo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7225" y="478617"/>
            <a:ext cx="1141532" cy="134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é Clang expert van Nederland | MandA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8355" y="478617"/>
            <a:ext cx="1325562" cy="1325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01579" y="-13475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15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 animBg="1"/>
      <p:bldP spid="1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What is a compiler?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 code is for people, not computers</a:t>
            </a:r>
          </a:p>
          <a:p>
            <a:pPr lvl="1"/>
            <a:r>
              <a:rPr lang="en-US"/>
              <a:t>In fact, high level languages in general are for people</a:t>
            </a:r>
          </a:p>
          <a:p>
            <a:pPr lvl="1"/>
            <a:r>
              <a:rPr lang="en-US"/>
              <a:t>Computer processors only “understand” binary instructions</a:t>
            </a:r>
          </a:p>
          <a:p>
            <a:r>
              <a:rPr lang="en-US"/>
              <a:t>A </a:t>
            </a:r>
            <a:r>
              <a:rPr lang="en-US">
                <a:solidFill>
                  <a:srgbClr val="FF7278"/>
                </a:solidFill>
              </a:rPr>
              <a:t>compiler</a:t>
            </a:r>
            <a:r>
              <a:rPr lang="en-US"/>
              <a:t> translates code between languages</a:t>
            </a:r>
          </a:p>
          <a:p>
            <a:pPr lvl="1"/>
            <a:r>
              <a:rPr lang="en-US"/>
              <a:t>In our cases, it translates from C (the source language) to machine code (the target language)</a:t>
            </a:r>
          </a:p>
          <a:p>
            <a:r>
              <a:rPr lang="en-US"/>
              <a:t>An alternative way to do things is to have a program read the code and execute commands</a:t>
            </a:r>
          </a:p>
          <a:p>
            <a:pPr lvl="1"/>
            <a:r>
              <a:rPr lang="en-US"/>
              <a:t>Such a program is called an </a:t>
            </a:r>
            <a:r>
              <a:rPr lang="en-US">
                <a:solidFill>
                  <a:srgbClr val="FFA8FC"/>
                </a:solidFill>
              </a:rPr>
              <a:t>interpreter</a:t>
            </a:r>
          </a:p>
          <a:p>
            <a:pPr lvl="1"/>
            <a:r>
              <a:rPr lang="en-US">
                <a:solidFill>
                  <a:srgbClr val="FFA8FC"/>
                </a:solidFill>
              </a:rPr>
              <a:t>Python</a:t>
            </a:r>
            <a:r>
              <a:rPr lang="en-US"/>
              <a:t> is an example of a language that uses an interpreter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57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you use a compiler?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1471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Consider a simple C program:</a:t>
            </a:r>
          </a:p>
          <a:p>
            <a:pPr marL="914400" lvl="2" indent="0">
              <a:buNone/>
            </a:pPr>
            <a:r>
              <a:rPr lang="en-US" u="sng" err="1"/>
              <a:t>main.c</a:t>
            </a:r>
            <a:endParaRPr lang="en-US" u="sng"/>
          </a:p>
          <a:p>
            <a:pPr marL="914400" lvl="2" indent="0">
              <a:buNone/>
            </a:pPr>
            <a:r>
              <a:rPr lang="en-US">
                <a:solidFill>
                  <a:srgbClr val="FF0000"/>
                </a:solidFill>
              </a:rPr>
              <a:t>#include </a:t>
            </a:r>
            <a:r>
              <a:rPr lang="en-US">
                <a:solidFill>
                  <a:srgbClr val="FFE265"/>
                </a:solidFill>
              </a:rPr>
              <a:t>&lt;</a:t>
            </a:r>
            <a:r>
              <a:rPr lang="en-US" err="1">
                <a:solidFill>
                  <a:srgbClr val="FFE265"/>
                </a:solidFill>
              </a:rPr>
              <a:t>stdio.h</a:t>
            </a:r>
            <a:r>
              <a:rPr lang="en-US">
                <a:solidFill>
                  <a:srgbClr val="FFE265"/>
                </a:solidFill>
              </a:rPr>
              <a:t>&gt;</a:t>
            </a:r>
          </a:p>
          <a:p>
            <a:pPr marL="914400" lvl="2" indent="0">
              <a:buNone/>
            </a:pPr>
            <a:r>
              <a:rPr lang="en-US" err="1">
                <a:solidFill>
                  <a:srgbClr val="00B0F0"/>
                </a:solidFill>
              </a:rPr>
              <a:t>int</a:t>
            </a:r>
            <a:r>
              <a:rPr lang="en-US"/>
              <a:t> </a:t>
            </a:r>
            <a:r>
              <a:rPr lang="en-US">
                <a:solidFill>
                  <a:srgbClr val="92D050"/>
                </a:solidFill>
              </a:rPr>
              <a:t>main</a:t>
            </a:r>
            <a:r>
              <a:rPr lang="en-US"/>
              <a:t>( ){	</a:t>
            </a:r>
          </a:p>
          <a:p>
            <a:pPr marL="914400" lvl="2" indent="0">
              <a:buNone/>
            </a:pPr>
            <a:r>
              <a:rPr lang="en-US">
                <a:solidFill>
                  <a:srgbClr val="FFFFFF"/>
                </a:solidFill>
              </a:rPr>
              <a:t>	</a:t>
            </a:r>
            <a:r>
              <a:rPr lang="en-US" err="1">
                <a:solidFill>
                  <a:srgbClr val="00B0F0"/>
                </a:solidFill>
              </a:rPr>
              <a:t>printf</a:t>
            </a:r>
            <a:r>
              <a:rPr lang="en-US"/>
              <a:t>(</a:t>
            </a:r>
            <a:r>
              <a:rPr lang="en-US">
                <a:solidFill>
                  <a:srgbClr val="FFE265"/>
                </a:solidFill>
              </a:rPr>
              <a:t>"Hello CSO!</a:t>
            </a:r>
            <a:r>
              <a:rPr lang="en-US">
                <a:solidFill>
                  <a:srgbClr val="7030A0"/>
                </a:solidFill>
              </a:rPr>
              <a:t>\n</a:t>
            </a:r>
            <a:r>
              <a:rPr lang="en-US">
                <a:solidFill>
                  <a:srgbClr val="FFE265"/>
                </a:solidFill>
              </a:rPr>
              <a:t>"</a:t>
            </a:r>
            <a:r>
              <a:rPr lang="en-US"/>
              <a:t>);	</a:t>
            </a:r>
          </a:p>
          <a:p>
            <a:pPr marL="914400" lvl="2" indent="0">
              <a:buNone/>
            </a:pPr>
            <a:r>
              <a:rPr lang="en-US"/>
              <a:t>	</a:t>
            </a:r>
            <a:r>
              <a:rPr lang="en-US">
                <a:solidFill>
                  <a:srgbClr val="FF0000"/>
                </a:solidFill>
              </a:rPr>
              <a:t>return</a:t>
            </a:r>
            <a:r>
              <a:rPr lang="en-US"/>
              <a:t> </a:t>
            </a:r>
            <a:r>
              <a:rPr lang="en-US">
                <a:solidFill>
                  <a:srgbClr val="7030A0"/>
                </a:solidFill>
              </a:rPr>
              <a:t>0</a:t>
            </a:r>
            <a:r>
              <a:rPr lang="en-US"/>
              <a:t>;</a:t>
            </a:r>
          </a:p>
          <a:p>
            <a:pPr marL="914400" lvl="2" indent="0">
              <a:buNone/>
            </a:pPr>
            <a:r>
              <a:rPr lang="en-US"/>
              <a:t>}</a:t>
            </a:r>
          </a:p>
          <a:p>
            <a:r>
              <a:rPr lang="en-US"/>
              <a:t>To run this program, we must first compile it</a:t>
            </a:r>
          </a:p>
          <a:p>
            <a:pPr lvl="1"/>
            <a:r>
              <a:rPr lang="en-US"/>
              <a:t>Can use </a:t>
            </a:r>
            <a:r>
              <a:rPr lang="en-US" err="1"/>
              <a:t>gcc</a:t>
            </a:r>
            <a:r>
              <a:rPr lang="en-US"/>
              <a:t>: </a:t>
            </a:r>
            <a:r>
              <a:rPr lang="en-US" err="1">
                <a:solidFill>
                  <a:schemeClr val="accent1"/>
                </a:solidFill>
              </a:rPr>
              <a:t>gcc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 err="1">
                <a:solidFill>
                  <a:schemeClr val="accent1"/>
                </a:solidFill>
              </a:rPr>
              <a:t>main.c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mr-IN">
                <a:solidFill>
                  <a:schemeClr val="accent1"/>
                </a:solidFill>
                <a:cs typeface="Mangal"/>
              </a:rPr>
              <a:t>-</a:t>
            </a:r>
            <a:r>
              <a:rPr lang="en-US">
                <a:solidFill>
                  <a:schemeClr val="accent1"/>
                </a:solidFill>
              </a:rPr>
              <a:t>o </a:t>
            </a:r>
            <a:r>
              <a:rPr lang="en-US" err="1">
                <a:solidFill>
                  <a:schemeClr val="accent1"/>
                </a:solidFill>
              </a:rPr>
              <a:t>myprogram</a:t>
            </a:r>
            <a:endParaRPr lang="en-US">
              <a:solidFill>
                <a:schemeClr val="accent1"/>
              </a:solidFill>
              <a:cs typeface="Calibri"/>
            </a:endParaRPr>
          </a:p>
          <a:p>
            <a:pPr lvl="1"/>
            <a:r>
              <a:rPr lang="en-US"/>
              <a:t>A file named 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myprogram</a:t>
            </a:r>
            <a:r>
              <a:rPr lang="en-US">
                <a:ea typeface="+mn-lt"/>
                <a:cs typeface="+mn-lt"/>
              </a:rPr>
              <a:t> is generated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endParaRPr lang="en-US">
              <a:solidFill>
                <a:schemeClr val="accent1"/>
              </a:solidFill>
            </a:endParaRPr>
          </a:p>
          <a:p>
            <a:pPr lvl="1"/>
            <a:r>
              <a:rPr lang="en-US"/>
              <a:t>You can run it with 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./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myprogram</a:t>
            </a:r>
            <a:endParaRPr lang="en-US">
              <a:solidFill>
                <a:schemeClr val="accent1"/>
              </a:solidFill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51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you use a compiler?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26</a:t>
            </a:fld>
            <a:endParaRPr lang="en-US"/>
          </a:p>
        </p:txBody>
      </p:sp>
      <p:pic>
        <p:nvPicPr>
          <p:cNvPr id="7" name="compile-main-c.mp4" descr="compile-main-c.mp4">
            <a:hlinkClick r:id="" action="ppaction://media"/>
            <a:extLst>
              <a:ext uri="{FF2B5EF4-FFF2-40B4-BE49-F238E27FC236}">
                <a16:creationId xmlns:a16="http://schemas.microsoft.com/office/drawing/2014/main" id="{E5E7C886-AF52-B240-A727-FB98B5EA47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20255" y="1431072"/>
            <a:ext cx="9232440" cy="519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220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4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you use a compiler?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1471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Sometimes you may want to spread the code into multiple file (e</a:t>
            </a:r>
            <a:r>
              <a:rPr lang="en-US">
                <a:cs typeface="Calibri"/>
              </a:rPr>
              <a:t>.g., the code is too large; or you want to divide it by functionalities)</a:t>
            </a:r>
          </a:p>
          <a:p>
            <a:endParaRPr lang="en-US">
              <a:cs typeface="Calibri"/>
            </a:endParaRP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To compile this, we can simply specify both files</a:t>
            </a:r>
          </a:p>
          <a:p>
            <a:pPr lvl="1"/>
            <a:r>
              <a:rPr lang="en-US" err="1">
                <a:solidFill>
                  <a:schemeClr val="accent1"/>
                </a:solidFill>
              </a:rPr>
              <a:t>gcc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 err="1">
                <a:solidFill>
                  <a:schemeClr val="accent1"/>
                </a:solidFill>
              </a:rPr>
              <a:t>main.c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 err="1">
                <a:solidFill>
                  <a:schemeClr val="accent1"/>
                </a:solidFill>
              </a:rPr>
              <a:t>util.c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mr-IN">
                <a:solidFill>
                  <a:schemeClr val="accent1"/>
                </a:solidFill>
              </a:rPr>
              <a:t>-</a:t>
            </a:r>
            <a:r>
              <a:rPr lang="en-US">
                <a:solidFill>
                  <a:schemeClr val="accent1"/>
                </a:solidFill>
              </a:rPr>
              <a:t>o </a:t>
            </a:r>
            <a:r>
              <a:rPr lang="en-US" err="1">
                <a:solidFill>
                  <a:schemeClr val="accent1"/>
                </a:solidFill>
              </a:rPr>
              <a:t>myprogram</a:t>
            </a:r>
            <a:endParaRPr lang="en-US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830" y="2780030"/>
            <a:ext cx="3266440" cy="19454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7530" y="2780030"/>
            <a:ext cx="3780790" cy="153087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9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you use a compiler?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28</a:t>
            </a:fld>
            <a:endParaRPr lang="en-US"/>
          </a:p>
        </p:txBody>
      </p:sp>
      <p:pic>
        <p:nvPicPr>
          <p:cNvPr id="9" name="compile-main-util-c.mp4" descr="compile-main-util-c.mp4">
            <a:hlinkClick r:id="" action="ppaction://media"/>
            <a:extLst>
              <a:ext uri="{FF2B5EF4-FFF2-40B4-BE49-F238E27FC236}">
                <a16:creationId xmlns:a16="http://schemas.microsoft.com/office/drawing/2014/main" id="{681EB554-C8B5-5846-80D4-C904ECF50D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12239" y="1453039"/>
            <a:ext cx="9139485" cy="514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769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9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gcc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main.c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util.c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r>
              <a:rPr lang="mr-IN">
                <a:solidFill>
                  <a:schemeClr val="accent1"/>
                </a:solidFill>
                <a:ea typeface="+mn-lt"/>
                <a:cs typeface="+mn-lt"/>
              </a:rPr>
              <a:t>-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o 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myprogram</a:t>
            </a:r>
            <a:r>
              <a:rPr lang="en-US"/>
              <a:t> will process every source file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Even if we only change </a:t>
            </a:r>
            <a:r>
              <a:rPr lang="en-US" err="1">
                <a:cs typeface="Calibri"/>
              </a:rPr>
              <a:t>main.c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util.c</a:t>
            </a:r>
            <a:r>
              <a:rPr lang="en-US">
                <a:cs typeface="Calibri"/>
              </a:rPr>
              <a:t> is also processed</a:t>
            </a:r>
            <a:endParaRPr lang="en-US"/>
          </a:p>
          <a:p>
            <a:r>
              <a:rPr lang="en-US"/>
              <a:t>Problematic for large project (thousands of files), as reprocessing every file can be slow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Can we only re-process the changed one?</a:t>
            </a:r>
          </a:p>
          <a:p>
            <a:r>
              <a:rPr lang="en-US">
                <a:solidFill>
                  <a:srgbClr val="FFFFFF"/>
                </a:solidFill>
                <a:cs typeface="Calibri"/>
              </a:rPr>
              <a:t>Yes! We can make the use of the </a:t>
            </a:r>
            <a:r>
              <a:rPr lang="en-US">
                <a:solidFill>
                  <a:schemeClr val="accent1"/>
                </a:solidFill>
                <a:cs typeface="Calibri"/>
              </a:rPr>
              <a:t>object files (".o" files)</a:t>
            </a:r>
          </a:p>
          <a:p>
            <a:endParaRPr lang="en-US">
              <a:solidFill>
                <a:schemeClr val="accent1"/>
              </a:solidFill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73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Facebook has 2.7 billion users. If it is to use an unsigned int as user-id, what's the smallest sized int can it use?</a:t>
            </a:r>
          </a:p>
          <a:p>
            <a:r>
              <a:rPr lang="en-US">
                <a:cs typeface="Calibri"/>
              </a:rPr>
              <a:t>A. 1-byte   B. 2-byte   C. 3-byte   D. 4-byte   E. 8-byte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2084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What's inside </a:t>
            </a:r>
            <a:r>
              <a:rPr lang="en-US" err="1">
                <a:solidFill>
                  <a:schemeClr val="accent1"/>
                </a:solidFill>
                <a:ea typeface="+mj-lt"/>
                <a:cs typeface="+mj-lt"/>
              </a:rPr>
              <a:t>gcc</a:t>
            </a:r>
            <a:r>
              <a:rPr lang="en-US">
                <a:solidFill>
                  <a:schemeClr val="accent1"/>
                </a:solidFill>
                <a:ea typeface="+mj-lt"/>
                <a:cs typeface="+mj-lt"/>
              </a:rPr>
              <a:t> </a:t>
            </a:r>
            <a:r>
              <a:rPr lang="en-US" err="1">
                <a:solidFill>
                  <a:schemeClr val="accent1"/>
                </a:solidFill>
                <a:ea typeface="+mj-lt"/>
                <a:cs typeface="+mj-lt"/>
              </a:rPr>
              <a:t>main.c</a:t>
            </a:r>
            <a:r>
              <a:rPr lang="en-US">
                <a:solidFill>
                  <a:schemeClr val="accent1"/>
                </a:solidFill>
                <a:ea typeface="+mj-lt"/>
                <a:cs typeface="+mj-lt"/>
              </a:rPr>
              <a:t> </a:t>
            </a:r>
            <a:r>
              <a:rPr lang="en-US" err="1">
                <a:solidFill>
                  <a:schemeClr val="accent1"/>
                </a:solidFill>
                <a:ea typeface="+mj-lt"/>
                <a:cs typeface="+mj-lt"/>
              </a:rPr>
              <a:t>util.c</a:t>
            </a:r>
            <a:r>
              <a:rPr lang="en-US">
                <a:solidFill>
                  <a:schemeClr val="accent1"/>
                </a:solidFill>
                <a:ea typeface="+mj-lt"/>
                <a:cs typeface="+mj-lt"/>
              </a:rPr>
              <a:t> </a:t>
            </a:r>
            <a:r>
              <a:rPr lang="mr-IN">
                <a:solidFill>
                  <a:schemeClr val="accent1"/>
                </a:solidFill>
                <a:ea typeface="+mj-lt"/>
                <a:cs typeface="+mj-lt"/>
              </a:rPr>
              <a:t>-</a:t>
            </a:r>
            <a:r>
              <a:rPr lang="en-US">
                <a:solidFill>
                  <a:schemeClr val="accent1"/>
                </a:solidFill>
                <a:ea typeface="+mj-lt"/>
                <a:cs typeface="+mj-lt"/>
              </a:rPr>
              <a:t>o </a:t>
            </a:r>
            <a:r>
              <a:rPr lang="en-US" err="1">
                <a:solidFill>
                  <a:schemeClr val="accent1"/>
                </a:solidFill>
                <a:ea typeface="+mj-lt"/>
                <a:cs typeface="+mj-lt"/>
              </a:rPr>
              <a:t>myprogram</a:t>
            </a:r>
            <a:r>
              <a:rPr lang="en-US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6325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Roughly two steps: </a:t>
            </a:r>
            <a:r>
              <a:rPr lang="en-US">
                <a:solidFill>
                  <a:srgbClr val="FF7278"/>
                </a:solidFill>
              </a:rPr>
              <a:t>compilation</a:t>
            </a:r>
            <a:r>
              <a:rPr lang="en-US"/>
              <a:t> and </a:t>
            </a:r>
            <a:r>
              <a:rPr lang="en-US">
                <a:solidFill>
                  <a:srgbClr val="FF7278"/>
                </a:solidFill>
              </a:rPr>
              <a:t>linking</a:t>
            </a:r>
            <a:endParaRPr lang="en-US">
              <a:solidFill>
                <a:srgbClr val="FF7278"/>
              </a:solidFill>
              <a:cs typeface="Calibri"/>
            </a:endParaRPr>
          </a:p>
          <a:p>
            <a:r>
              <a:rPr lang="en-US"/>
              <a:t>Compilation: </a:t>
            </a:r>
            <a:r>
              <a:rPr lang="en-US">
                <a:ea typeface="+mn-lt"/>
                <a:cs typeface="+mn-lt"/>
              </a:rPr>
              <a:t>For each source file (aka compilation unit), </a:t>
            </a:r>
            <a:r>
              <a:rPr lang="en-US" err="1">
                <a:ea typeface="+mn-lt"/>
                <a:cs typeface="+mn-lt"/>
              </a:rPr>
              <a:t>gcc</a:t>
            </a:r>
            <a:r>
              <a:rPr lang="en-US">
                <a:ea typeface="+mn-lt"/>
                <a:cs typeface="+mn-lt"/>
              </a:rPr>
              <a:t> creates a intermediate </a:t>
            </a:r>
            <a:r>
              <a:rPr lang="en-US">
                <a:solidFill>
                  <a:schemeClr val="accent6"/>
                </a:solidFill>
                <a:ea typeface="+mn-lt"/>
                <a:cs typeface="+mn-lt"/>
              </a:rPr>
              <a:t>object file </a:t>
            </a:r>
          </a:p>
          <a:p>
            <a:r>
              <a:rPr lang="en-US"/>
              <a:t>Linking: creates a single executable file from multiple object files</a:t>
            </a:r>
            <a:endParaRPr lang="en-US"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Note: you won't see object files ordinarily as they are automatically deleted after linking</a:t>
            </a:r>
          </a:p>
          <a:p>
            <a:pPr lvl="1"/>
            <a:endParaRPr lang="en-US">
              <a:cs typeface="Calibri"/>
            </a:endParaRPr>
          </a:p>
          <a:p>
            <a:pPr lvl="1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30</a:t>
            </a:fld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E4F6A87-4446-4277-AD3A-67B7D1EA0D55}"/>
              </a:ext>
            </a:extLst>
          </p:cNvPr>
          <p:cNvSpPr/>
          <p:nvPr/>
        </p:nvSpPr>
        <p:spPr>
          <a:xfrm>
            <a:off x="826477" y="5608906"/>
            <a:ext cx="1771650" cy="582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main.c</a:t>
            </a:r>
          </a:p>
          <a:p>
            <a:pPr algn="ctr"/>
            <a:r>
              <a:rPr lang="en-US">
                <a:ea typeface="+mn-lt"/>
                <a:cs typeface="+mn-lt"/>
              </a:rPr>
              <a:t>util.c</a:t>
            </a:r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45EA37A-F24A-4128-8AF7-753DE78042E2}"/>
              </a:ext>
            </a:extLst>
          </p:cNvPr>
          <p:cNvSpPr/>
          <p:nvPr/>
        </p:nvSpPr>
        <p:spPr>
          <a:xfrm>
            <a:off x="7870092" y="5589367"/>
            <a:ext cx="1771650" cy="582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myprogram</a:t>
            </a:r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92F7B3F-9939-4346-BA4C-B66222B39FCF}"/>
              </a:ext>
            </a:extLst>
          </p:cNvPr>
          <p:cNvCxnSpPr/>
          <p:nvPr/>
        </p:nvCxnSpPr>
        <p:spPr>
          <a:xfrm flipV="1">
            <a:off x="2598127" y="5880833"/>
            <a:ext cx="1872273" cy="97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D71F294E-72C8-444F-A3DA-CF18E062FA07}"/>
              </a:ext>
            </a:extLst>
          </p:cNvPr>
          <p:cNvSpPr txBox="1"/>
          <p:nvPr/>
        </p:nvSpPr>
        <p:spPr>
          <a:xfrm>
            <a:off x="3007751" y="5492106"/>
            <a:ext cx="105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compile</a:t>
            </a:r>
          </a:p>
        </p:txBody>
      </p:sp>
      <p:sp>
        <p:nvSpPr>
          <p:cNvPr id="54" name="Rounded Rectangle 18">
            <a:extLst>
              <a:ext uri="{FF2B5EF4-FFF2-40B4-BE49-F238E27FC236}">
                <a16:creationId xmlns:a16="http://schemas.microsoft.com/office/drawing/2014/main" id="{8FBF46E2-2155-406D-9053-FEDEA6167B7D}"/>
              </a:ext>
            </a:extLst>
          </p:cNvPr>
          <p:cNvSpPr/>
          <p:nvPr/>
        </p:nvSpPr>
        <p:spPr>
          <a:xfrm>
            <a:off x="2602426" y="4786900"/>
            <a:ext cx="5257213" cy="56578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gcc</a:t>
            </a:r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main.c</a:t>
            </a:r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util.c</a:t>
            </a:r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mr-IN">
                <a:solidFill>
                  <a:schemeClr val="tx1"/>
                </a:solidFill>
                <a:ea typeface="+mn-lt"/>
                <a:cs typeface="+mn-lt"/>
              </a:rPr>
              <a:t>-</a:t>
            </a:r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o </a:t>
            </a:r>
            <a:r>
              <a:rPr lang="en-US" err="1">
                <a:solidFill>
                  <a:schemeClr val="tx1"/>
                </a:solidFill>
                <a:ea typeface="+mn-lt"/>
                <a:cs typeface="+mn-lt"/>
              </a:rPr>
              <a:t>myprogram</a:t>
            </a:r>
            <a:endParaRPr lang="en-US">
              <a:solidFill>
                <a:schemeClr val="tx1"/>
              </a:solidFill>
              <a:cs typeface="Calibri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AA1DB6C-EEF3-4625-869D-4331809E328B}"/>
              </a:ext>
            </a:extLst>
          </p:cNvPr>
          <p:cNvSpPr txBox="1"/>
          <p:nvPr/>
        </p:nvSpPr>
        <p:spPr>
          <a:xfrm>
            <a:off x="1186522" y="6359755"/>
            <a:ext cx="105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(C code)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88623B3-EE35-48FF-8A90-7EAA11893279}"/>
              </a:ext>
            </a:extLst>
          </p:cNvPr>
          <p:cNvSpPr txBox="1"/>
          <p:nvPr/>
        </p:nvSpPr>
        <p:spPr>
          <a:xfrm>
            <a:off x="7812942" y="6350653"/>
            <a:ext cx="23755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(machine code)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94AF821-6B94-4216-8BF2-C13DA3500108}"/>
              </a:ext>
            </a:extLst>
          </p:cNvPr>
          <p:cNvSpPr/>
          <p:nvPr/>
        </p:nvSpPr>
        <p:spPr>
          <a:xfrm>
            <a:off x="4470400" y="5628444"/>
            <a:ext cx="1771650" cy="582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main.o</a:t>
            </a:r>
          </a:p>
          <a:p>
            <a:pPr algn="ctr"/>
            <a:r>
              <a:rPr lang="en-US">
                <a:cs typeface="Calibri"/>
              </a:rPr>
              <a:t>util.o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4623DDA1-11DD-4B60-91B0-C4EDA20B5F12}"/>
              </a:ext>
            </a:extLst>
          </p:cNvPr>
          <p:cNvCxnSpPr>
            <a:cxnSpLocks/>
          </p:cNvCxnSpPr>
          <p:nvPr/>
        </p:nvCxnSpPr>
        <p:spPr>
          <a:xfrm>
            <a:off x="6242050" y="5910140"/>
            <a:ext cx="1628042" cy="97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A2C9FCCF-0B00-4D8F-84F8-0ADA449A1E2C}"/>
              </a:ext>
            </a:extLst>
          </p:cNvPr>
          <p:cNvSpPr txBox="1"/>
          <p:nvPr/>
        </p:nvSpPr>
        <p:spPr>
          <a:xfrm>
            <a:off x="6520766" y="5537044"/>
            <a:ext cx="105156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link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D280587-33D5-42A5-AAC2-57DA8D943A3F}"/>
              </a:ext>
            </a:extLst>
          </p:cNvPr>
          <p:cNvSpPr txBox="1"/>
          <p:nvPr/>
        </p:nvSpPr>
        <p:spPr>
          <a:xfrm>
            <a:off x="4615522" y="6349986"/>
            <a:ext cx="1481405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(object code)</a:t>
            </a:r>
          </a:p>
        </p:txBody>
      </p:sp>
    </p:spTree>
    <p:extLst>
      <p:ext uri="{BB962C8B-B14F-4D97-AF65-F5344CB8AC3E}">
        <p14:creationId xmlns:p14="http://schemas.microsoft.com/office/powerpoint/2010/main" val="61316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0" grpId="0"/>
      <p:bldP spid="6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DF764-31BE-4E40-AD1A-1D91C0FBD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What's inside </a:t>
            </a:r>
            <a:r>
              <a:rPr lang="en-US" err="1">
                <a:solidFill>
                  <a:schemeClr val="accent1"/>
                </a:solidFill>
                <a:ea typeface="+mj-lt"/>
                <a:cs typeface="+mj-lt"/>
              </a:rPr>
              <a:t>gcc</a:t>
            </a:r>
            <a:r>
              <a:rPr lang="en-US">
                <a:solidFill>
                  <a:schemeClr val="accent1"/>
                </a:solidFill>
                <a:ea typeface="+mj-lt"/>
                <a:cs typeface="+mj-lt"/>
              </a:rPr>
              <a:t> </a:t>
            </a:r>
            <a:r>
              <a:rPr lang="en-US" err="1">
                <a:solidFill>
                  <a:schemeClr val="accent1"/>
                </a:solidFill>
                <a:ea typeface="+mj-lt"/>
                <a:cs typeface="+mj-lt"/>
              </a:rPr>
              <a:t>main.c</a:t>
            </a:r>
            <a:r>
              <a:rPr lang="en-US">
                <a:solidFill>
                  <a:schemeClr val="accent1"/>
                </a:solidFill>
                <a:ea typeface="+mj-lt"/>
                <a:cs typeface="+mj-lt"/>
              </a:rPr>
              <a:t> </a:t>
            </a:r>
            <a:r>
              <a:rPr lang="en-US" err="1">
                <a:solidFill>
                  <a:schemeClr val="accent1"/>
                </a:solidFill>
                <a:ea typeface="+mj-lt"/>
                <a:cs typeface="+mj-lt"/>
              </a:rPr>
              <a:t>util.c</a:t>
            </a:r>
            <a:r>
              <a:rPr lang="en-US">
                <a:solidFill>
                  <a:schemeClr val="accent1"/>
                </a:solidFill>
                <a:ea typeface="+mj-lt"/>
                <a:cs typeface="+mj-lt"/>
              </a:rPr>
              <a:t> </a:t>
            </a:r>
            <a:r>
              <a:rPr lang="mr-IN">
                <a:solidFill>
                  <a:schemeClr val="accent1"/>
                </a:solidFill>
                <a:ea typeface="+mj-lt"/>
                <a:cs typeface="+mj-lt"/>
              </a:rPr>
              <a:t>-</a:t>
            </a:r>
            <a:r>
              <a:rPr lang="en-US">
                <a:solidFill>
                  <a:schemeClr val="accent1"/>
                </a:solidFill>
                <a:ea typeface="+mj-lt"/>
                <a:cs typeface="+mj-lt"/>
              </a:rPr>
              <a:t>o </a:t>
            </a:r>
            <a:r>
              <a:rPr lang="en-US" err="1">
                <a:solidFill>
                  <a:schemeClr val="accent1"/>
                </a:solidFill>
                <a:ea typeface="+mj-lt"/>
                <a:cs typeface="+mj-lt"/>
              </a:rPr>
              <a:t>myprogram</a:t>
            </a:r>
            <a:r>
              <a:rPr lang="en-US">
                <a:ea typeface="+mj-lt"/>
                <a:cs typeface="+mj-lt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957E3-DD7E-4156-9038-A366533A1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We can run both steps </a:t>
            </a:r>
            <a:r>
              <a:rPr lang="en-US" err="1">
                <a:cs typeface="Calibri"/>
              </a:rPr>
              <a:t>separatly</a:t>
            </a:r>
            <a:endParaRPr lang="en-US"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To only run compilation: use the </a:t>
            </a:r>
            <a:r>
              <a:rPr lang="mr-IN">
                <a:solidFill>
                  <a:schemeClr val="accent1"/>
                </a:solidFill>
                <a:ea typeface="+mn-lt"/>
                <a:cs typeface="+mn-lt"/>
              </a:rPr>
              <a:t>-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c</a:t>
            </a:r>
            <a:r>
              <a:rPr lang="en-US">
                <a:ea typeface="+mn-lt"/>
                <a:cs typeface="+mn-lt"/>
              </a:rPr>
              <a:t> flag to stop before linking. It also preserve the intermediate object files</a:t>
            </a:r>
          </a:p>
          <a:p>
            <a:pPr lvl="1"/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gcc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r>
              <a:rPr lang="mr-IN">
                <a:solidFill>
                  <a:schemeClr val="accent1"/>
                </a:solidFill>
                <a:ea typeface="+mn-lt"/>
                <a:cs typeface="+mn-lt"/>
              </a:rPr>
              <a:t>-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c 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main.c</a:t>
            </a:r>
            <a:r>
              <a:rPr lang="en-US">
                <a:ea typeface="+mn-lt"/>
                <a:cs typeface="+mn-lt"/>
              </a:rPr>
              <a:t> </a:t>
            </a:r>
          </a:p>
          <a:p>
            <a:pPr lvl="2"/>
            <a:r>
              <a:rPr lang="en-US">
                <a:ea typeface="+mn-lt"/>
                <a:cs typeface="+mn-lt"/>
              </a:rPr>
              <a:t>will create </a:t>
            </a:r>
            <a:r>
              <a:rPr lang="en-US" err="1">
                <a:solidFill>
                  <a:srgbClr val="C00000"/>
                </a:solidFill>
                <a:ea typeface="+mn-lt"/>
                <a:cs typeface="+mn-lt"/>
              </a:rPr>
              <a:t>main.o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gcc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r>
              <a:rPr lang="mr-IN">
                <a:solidFill>
                  <a:schemeClr val="accent1"/>
                </a:solidFill>
                <a:ea typeface="+mn-lt"/>
                <a:cs typeface="+mn-lt"/>
              </a:rPr>
              <a:t>-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c 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util.c</a:t>
            </a:r>
            <a:endParaRPr lang="en-US">
              <a:solidFill>
                <a:schemeClr val="accent1"/>
              </a:solidFill>
              <a:ea typeface="+mn-lt"/>
              <a:cs typeface="+mn-lt"/>
            </a:endParaRPr>
          </a:p>
          <a:p>
            <a:pPr lvl="2"/>
            <a:r>
              <a:rPr lang="en-US">
                <a:ea typeface="+mn-lt"/>
                <a:cs typeface="+mn-lt"/>
              </a:rPr>
              <a:t>will create </a:t>
            </a:r>
            <a:r>
              <a:rPr lang="en-US" err="1">
                <a:solidFill>
                  <a:srgbClr val="C00000"/>
                </a:solidFill>
                <a:ea typeface="+mn-lt"/>
                <a:cs typeface="+mn-lt"/>
              </a:rPr>
              <a:t>util.o</a:t>
            </a:r>
            <a:endParaRPr lang="en-US"/>
          </a:p>
          <a:p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To only run linking:</a:t>
            </a:r>
          </a:p>
          <a:p>
            <a:pPr lvl="1"/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gcc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main.o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util.o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r>
              <a:rPr lang="mr-IN">
                <a:solidFill>
                  <a:schemeClr val="accent1"/>
                </a:solidFill>
                <a:ea typeface="+mn-lt"/>
                <a:cs typeface="+mn-lt"/>
              </a:rPr>
              <a:t>-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o 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myprogram</a:t>
            </a:r>
            <a:endParaRPr lang="en-US">
              <a:solidFill>
                <a:schemeClr val="accent1"/>
              </a:solidFill>
              <a:ea typeface="+mn-lt"/>
              <a:cs typeface="+mn-lt"/>
            </a:endParaRPr>
          </a:p>
          <a:p>
            <a:pPr lvl="2"/>
            <a:r>
              <a:rPr lang="en-US">
                <a:ea typeface="+mn-lt"/>
                <a:cs typeface="+mn-lt"/>
              </a:rPr>
              <a:t>will link </a:t>
            </a:r>
            <a:r>
              <a:rPr lang="en-US" err="1">
                <a:solidFill>
                  <a:srgbClr val="C00000"/>
                </a:solidFill>
                <a:ea typeface="+mn-lt"/>
                <a:cs typeface="+mn-lt"/>
              </a:rPr>
              <a:t>main.o</a:t>
            </a:r>
            <a:r>
              <a:rPr lang="en-US">
                <a:ea typeface="+mn-lt"/>
                <a:cs typeface="+mn-lt"/>
              </a:rPr>
              <a:t> and</a:t>
            </a:r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 </a:t>
            </a:r>
            <a:r>
              <a:rPr lang="en-US" err="1">
                <a:solidFill>
                  <a:srgbClr val="C00000"/>
                </a:solidFill>
                <a:ea typeface="+mn-lt"/>
                <a:cs typeface="+mn-lt"/>
              </a:rPr>
              <a:t>util.o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 and </a:t>
            </a:r>
            <a:r>
              <a:rPr lang="en-US">
                <a:ea typeface="+mn-lt"/>
                <a:cs typeface="+mn-lt"/>
              </a:rPr>
              <a:t>create the executable file </a:t>
            </a:r>
          </a:p>
          <a:p>
            <a:pPr lvl="1"/>
            <a:endParaRPr lang="en-US">
              <a:solidFill>
                <a:srgbClr val="5B9BD5"/>
              </a:solidFill>
              <a:ea typeface="+mn-lt"/>
              <a:cs typeface="+mn-lt"/>
            </a:endParaRPr>
          </a:p>
          <a:p>
            <a:pPr lvl="1"/>
            <a:endParaRPr lang="en-US">
              <a:solidFill>
                <a:srgbClr val="C00000"/>
              </a:solidFill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49F7F-5C54-4F65-9893-3C1A1521D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3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to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The problem: changing one file requires recompiling all other unchanged files, which are wasteful and slow</a:t>
            </a:r>
          </a:p>
          <a:p>
            <a:r>
              <a:rPr lang="en-US">
                <a:cs typeface="Calibri"/>
              </a:rPr>
              <a:t>The cure: </a:t>
            </a:r>
            <a:endParaRPr lang="en-US" err="1">
              <a:solidFill>
                <a:srgbClr val="C00000"/>
              </a:solidFill>
              <a:cs typeface="Calibri"/>
            </a:endParaRPr>
          </a:p>
          <a:p>
            <a:r>
              <a:rPr lang="en-US">
                <a:cs typeface="Calibri"/>
              </a:rPr>
              <a:t>use </a:t>
            </a:r>
            <a:r>
              <a:rPr lang="en-US">
                <a:solidFill>
                  <a:schemeClr val="accent1"/>
                </a:solidFill>
              </a:rPr>
              <a:t>-c</a:t>
            </a:r>
            <a:r>
              <a:rPr lang="en-US"/>
              <a:t> to create </a:t>
            </a:r>
            <a:r>
              <a:rPr lang="en-US" err="1">
                <a:solidFill>
                  <a:srgbClr val="C00000"/>
                </a:solidFill>
              </a:rPr>
              <a:t>main.o</a:t>
            </a:r>
            <a:r>
              <a:rPr lang="en-US"/>
              <a:t> and </a:t>
            </a:r>
            <a:r>
              <a:rPr lang="en-US" err="1">
                <a:solidFill>
                  <a:srgbClr val="C00000"/>
                </a:solidFill>
              </a:rPr>
              <a:t>util.o</a:t>
            </a:r>
            <a:endParaRPr lang="en-US">
              <a:solidFill>
                <a:srgbClr val="C00000"/>
              </a:solidFill>
              <a:cs typeface="Calibri"/>
            </a:endParaRPr>
          </a:p>
          <a:p>
            <a:r>
              <a:rPr lang="en-US"/>
              <a:t>Every time </a:t>
            </a:r>
            <a:r>
              <a:rPr lang="en-US" err="1"/>
              <a:t>main.c</a:t>
            </a:r>
            <a:r>
              <a:rPr lang="en-US"/>
              <a:t> is changed, recompile it with 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gcc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 -c </a:t>
            </a:r>
            <a:r>
              <a:rPr lang="en-US" err="1">
                <a:solidFill>
                  <a:schemeClr val="accent1"/>
                </a:solidFill>
                <a:ea typeface="+mn-lt"/>
                <a:cs typeface="+mn-lt"/>
              </a:rPr>
              <a:t>main.</a:t>
            </a:r>
            <a:r>
              <a:rPr lang="en-US" err="1">
                <a:solidFill>
                  <a:schemeClr val="accent1"/>
                </a:solidFill>
              </a:rPr>
              <a:t>c</a:t>
            </a:r>
            <a:r>
              <a:rPr lang="en-US">
                <a:solidFill>
                  <a:schemeClr val="accent1"/>
                </a:solidFill>
              </a:rPr>
              <a:t> </a:t>
            </a:r>
            <a:r>
              <a:rPr lang="en-US"/>
              <a:t>and not have to recompile the other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Same when </a:t>
            </a:r>
            <a:r>
              <a:rPr lang="en-US" err="1">
                <a:cs typeface="Calibri"/>
              </a:rPr>
              <a:t>util.c</a:t>
            </a:r>
            <a:r>
              <a:rPr lang="en-US">
                <a:cs typeface="Calibri"/>
              </a:rPr>
              <a:t> is changed</a:t>
            </a:r>
          </a:p>
          <a:p>
            <a:r>
              <a:rPr lang="en-US"/>
              <a:t>We can later do link by running </a:t>
            </a:r>
            <a:r>
              <a:rPr lang="en-US" err="1">
                <a:solidFill>
                  <a:schemeClr val="accent1"/>
                </a:solidFill>
              </a:rPr>
              <a:t>gcc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 err="1">
                <a:solidFill>
                  <a:schemeClr val="accent1"/>
                </a:solidFill>
              </a:rPr>
              <a:t>main.o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 err="1">
                <a:solidFill>
                  <a:schemeClr val="accent1"/>
                </a:solidFill>
              </a:rPr>
              <a:t>util.o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mr-IN">
                <a:solidFill>
                  <a:schemeClr val="accent1"/>
                </a:solidFill>
                <a:cs typeface="Mangal"/>
              </a:rPr>
              <a:t>-</a:t>
            </a:r>
            <a:r>
              <a:rPr lang="en-US">
                <a:solidFill>
                  <a:schemeClr val="accent1"/>
                </a:solidFill>
              </a:rPr>
              <a:t>o </a:t>
            </a:r>
            <a:r>
              <a:rPr lang="en-US" err="1">
                <a:solidFill>
                  <a:schemeClr val="accent1"/>
                </a:solidFill>
              </a:rPr>
              <a:t>myprogram</a:t>
            </a:r>
            <a:endParaRPr lang="en-US">
              <a:solidFill>
                <a:schemeClr val="accent1"/>
              </a:solidFill>
              <a:cs typeface="Calibri"/>
            </a:endParaRPr>
          </a:p>
          <a:p>
            <a:pPr lvl="1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26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new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Now we need to </a:t>
            </a:r>
            <a:r>
              <a:rPr lang="en-US">
                <a:solidFill>
                  <a:schemeClr val="accent1"/>
                </a:solidFill>
              </a:rPr>
              <a:t>manually </a:t>
            </a:r>
            <a:r>
              <a:rPr lang="en-US"/>
              <a:t>keep track of when and what files we have to recompile.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Too much trouble, and error-prone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5096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Make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 helpful build automation tool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458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Make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6"/>
                </a:solidFill>
              </a:rPr>
              <a:t>Make</a:t>
            </a:r>
            <a:r>
              <a:rPr lang="en-US"/>
              <a:t> builds (i.e. compiles) projects for us, keeping track of when it needs to recompile or not </a:t>
            </a:r>
            <a:endParaRPr lang="en-US">
              <a:solidFill>
                <a:srgbClr val="FFFF00"/>
              </a:solidFill>
            </a:endParaRPr>
          </a:p>
          <a:p>
            <a:r>
              <a:rPr lang="en-US"/>
              <a:t>We create a file named </a:t>
            </a:r>
            <a:r>
              <a:rPr lang="en-US">
                <a:solidFill>
                  <a:srgbClr val="FFFF00"/>
                </a:solidFill>
                <a:ea typeface="+mn-lt"/>
                <a:cs typeface="+mn-lt"/>
              </a:rPr>
              <a:t>Makefile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 and write down</a:t>
            </a:r>
            <a:r>
              <a:rPr lang="en-US"/>
              <a:t> a set of rules stating what to track</a:t>
            </a:r>
            <a:endParaRPr lang="en-US">
              <a:cs typeface="Calibri"/>
            </a:endParaRPr>
          </a:p>
          <a:p>
            <a:pPr lvl="1"/>
            <a:r>
              <a:rPr lang="en-US">
                <a:ea typeface="+mn-lt"/>
                <a:cs typeface="+mn-lt"/>
              </a:rPr>
              <a:t>e.g., issue 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gcc -c main.c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 to generate 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main.o</a:t>
            </a:r>
            <a:r>
              <a:rPr lang="en-US">
                <a:ea typeface="+mn-lt"/>
                <a:cs typeface="+mn-lt"/>
              </a:rPr>
              <a:t> when 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main.c</a:t>
            </a:r>
            <a:r>
              <a:rPr lang="en-US">
                <a:ea typeface="+mn-lt"/>
                <a:cs typeface="+mn-lt"/>
              </a:rPr>
              <a:t> is changed</a:t>
            </a:r>
          </a:p>
          <a:p>
            <a:r>
              <a:rPr lang="en-US"/>
              <a:t>Then, by issuing the command </a:t>
            </a:r>
            <a:r>
              <a:rPr lang="en-US">
                <a:solidFill>
                  <a:schemeClr val="accent1"/>
                </a:solidFill>
              </a:rPr>
              <a:t>make</a:t>
            </a:r>
            <a:r>
              <a:rPr lang="en-US">
                <a:solidFill>
                  <a:schemeClr val="accent6"/>
                </a:solidFill>
              </a:rPr>
              <a:t> </a:t>
            </a:r>
            <a:r>
              <a:rPr lang="en-US"/>
              <a:t>we can build our project, </a:t>
            </a:r>
          </a:p>
          <a:p>
            <a:pPr lvl="1"/>
            <a:r>
              <a:rPr lang="en-US"/>
              <a:t>next time you issue make, only the changed files will be recompiled</a:t>
            </a:r>
            <a:endParaRPr lang="en-US">
              <a:cs typeface="Calibri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659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How do we specify rules in Makefile?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256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/>
              <a:t>Makefile</a:t>
            </a:r>
            <a:r>
              <a:rPr lang="en-US"/>
              <a:t> co</a:t>
            </a:r>
            <a:r>
              <a:rPr lang="en-US">
                <a:ea typeface="+mn-lt"/>
                <a:cs typeface="+mn-lt"/>
              </a:rPr>
              <a:t>nsists of a number of</a:t>
            </a:r>
            <a:r>
              <a:rPr lang="en-US"/>
              <a:t> ‘rules’, each of which looks like:</a:t>
            </a:r>
            <a:endParaRPr lang="en-US">
              <a:cs typeface="Calibri"/>
            </a:endParaRPr>
          </a:p>
          <a:p>
            <a:pPr marL="457200" lvl="1" indent="0">
              <a:buNone/>
            </a:pPr>
            <a:r>
              <a:rPr lang="en-US" i="1"/>
              <a:t>	</a:t>
            </a:r>
            <a:r>
              <a:rPr lang="en-US" sz="1800" i="1"/>
              <a:t>target</a:t>
            </a:r>
            <a:r>
              <a:rPr lang="en-US" sz="1800"/>
              <a:t> ... : </a:t>
            </a:r>
            <a:r>
              <a:rPr lang="en-US" sz="1800" i="1"/>
              <a:t>dependencies</a:t>
            </a:r>
            <a:r>
              <a:rPr lang="en-US" sz="1800"/>
              <a:t> ... </a:t>
            </a:r>
          </a:p>
          <a:p>
            <a:pPr marL="457200" lvl="1" indent="0">
              <a:buNone/>
            </a:pPr>
            <a:r>
              <a:rPr lang="en-US" sz="1800" i="1"/>
              <a:t>		command</a:t>
            </a:r>
            <a:r>
              <a:rPr lang="en-US" sz="1800"/>
              <a:t> </a:t>
            </a:r>
            <a:endParaRPr lang="en-US" sz="1800">
              <a:cs typeface="Calibri"/>
            </a:endParaRPr>
          </a:p>
          <a:p>
            <a:pPr marL="285750" indent="-285750"/>
            <a:r>
              <a:rPr lang="en-US">
                <a:cs typeface="Calibri" panose="020F0502020204030204"/>
              </a:rPr>
              <a:t>Target is usually the name of a file generated by the compiler</a:t>
            </a:r>
            <a:endParaRPr lang="en-US"/>
          </a:p>
          <a:p>
            <a:pPr marL="742950" lvl="1" indent="-285750"/>
            <a:r>
              <a:rPr lang="en-US">
                <a:cs typeface="Calibri" panose="020F0502020204030204"/>
              </a:rPr>
              <a:t>e.g., </a:t>
            </a:r>
            <a:r>
              <a:rPr lang="en-US" err="1">
                <a:solidFill>
                  <a:srgbClr val="C00000"/>
                </a:solidFill>
                <a:cs typeface="Calibri" panose="020F0502020204030204"/>
              </a:rPr>
              <a:t>main.o</a:t>
            </a:r>
            <a:r>
              <a:rPr lang="en-US">
                <a:solidFill>
                  <a:srgbClr val="C00000"/>
                </a:solidFill>
                <a:cs typeface="Calibri" panose="020F0502020204030204"/>
              </a:rPr>
              <a:t>, </a:t>
            </a:r>
            <a:r>
              <a:rPr lang="en-US" err="1">
                <a:solidFill>
                  <a:srgbClr val="C00000"/>
                </a:solidFill>
                <a:cs typeface="Calibri" panose="020F0502020204030204"/>
              </a:rPr>
              <a:t>util.o</a:t>
            </a:r>
            <a:r>
              <a:rPr lang="en-US">
                <a:solidFill>
                  <a:srgbClr val="C00000"/>
                </a:solidFill>
                <a:cs typeface="Calibri" panose="020F0502020204030204"/>
              </a:rPr>
              <a:t>, </a:t>
            </a:r>
            <a:r>
              <a:rPr lang="en-US" err="1">
                <a:solidFill>
                  <a:srgbClr val="C00000"/>
                </a:solidFill>
                <a:cs typeface="Calibri" panose="020F0502020204030204"/>
              </a:rPr>
              <a:t>myprogram</a:t>
            </a:r>
            <a:endParaRPr lang="en-US">
              <a:solidFill>
                <a:srgbClr val="C00000"/>
              </a:solidFill>
              <a:cs typeface="Calibri" panose="020F0502020204030204"/>
            </a:endParaRPr>
          </a:p>
          <a:p>
            <a:r>
              <a:rPr lang="en-US">
                <a:ea typeface="+mn-lt"/>
                <a:cs typeface="+mn-lt"/>
              </a:rPr>
              <a:t>Dependencies are files that are used as input to create the target</a:t>
            </a:r>
          </a:p>
          <a:p>
            <a:pPr lvl="1" indent="0"/>
            <a:r>
              <a:rPr lang="en-US" err="1">
                <a:ea typeface="+mn-lt"/>
                <a:cs typeface="+mn-lt"/>
              </a:rPr>
              <a:t>main.o</a:t>
            </a:r>
            <a:r>
              <a:rPr lang="en-US">
                <a:ea typeface="+mn-lt"/>
                <a:cs typeface="+mn-lt"/>
              </a:rPr>
              <a:t> needs </a:t>
            </a:r>
            <a:r>
              <a:rPr lang="en-US" err="1">
                <a:solidFill>
                  <a:srgbClr val="C00000"/>
                </a:solidFill>
                <a:ea typeface="+mn-lt"/>
                <a:cs typeface="+mn-lt"/>
              </a:rPr>
              <a:t>main.c</a:t>
            </a:r>
            <a:endParaRPr lang="en-US">
              <a:ea typeface="+mn-lt"/>
              <a:cs typeface="+mn-lt"/>
            </a:endParaRPr>
          </a:p>
          <a:p>
            <a:pPr lvl="1" indent="0"/>
            <a:r>
              <a:rPr lang="en-US" err="1">
                <a:ea typeface="+mn-lt"/>
                <a:cs typeface="+mn-lt"/>
              </a:rPr>
              <a:t>myprogram</a:t>
            </a:r>
            <a:r>
              <a:rPr lang="en-US">
                <a:ea typeface="+mn-lt"/>
                <a:cs typeface="+mn-lt"/>
              </a:rPr>
              <a:t> needs </a:t>
            </a:r>
            <a:r>
              <a:rPr lang="en-US" err="1">
                <a:solidFill>
                  <a:srgbClr val="C00000"/>
                </a:solidFill>
                <a:ea typeface="+mn-lt"/>
                <a:cs typeface="+mn-lt"/>
              </a:rPr>
              <a:t>main.o</a:t>
            </a:r>
            <a:r>
              <a:rPr lang="en-US">
                <a:ea typeface="+mn-lt"/>
                <a:cs typeface="+mn-lt"/>
              </a:rPr>
              <a:t> and </a:t>
            </a:r>
            <a:r>
              <a:rPr lang="en-US" err="1">
                <a:solidFill>
                  <a:srgbClr val="C00000"/>
                </a:solidFill>
                <a:ea typeface="+mn-lt"/>
                <a:cs typeface="+mn-lt"/>
              </a:rPr>
              <a:t>util.o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Commands are actions that will be carried out</a:t>
            </a:r>
          </a:p>
          <a:p>
            <a:pPr lvl="1" indent="0"/>
            <a:r>
              <a:rPr lang="en-US" err="1">
                <a:ea typeface="+mn-lt"/>
                <a:cs typeface="+mn-lt"/>
              </a:rPr>
              <a:t>gcc</a:t>
            </a:r>
            <a:r>
              <a:rPr lang="en-US">
                <a:ea typeface="+mn-lt"/>
                <a:cs typeface="+mn-lt"/>
              </a:rPr>
              <a:t> </a:t>
            </a:r>
            <a:r>
              <a:rPr lang="mr-IN">
                <a:ea typeface="+mn-lt"/>
                <a:cs typeface="+mn-lt"/>
              </a:rPr>
              <a:t>-</a:t>
            </a:r>
            <a:r>
              <a:rPr lang="en-US">
                <a:ea typeface="+mn-lt"/>
                <a:cs typeface="+mn-lt"/>
              </a:rPr>
              <a:t>c </a:t>
            </a:r>
            <a:r>
              <a:rPr lang="en-US" err="1">
                <a:ea typeface="+mn-lt"/>
                <a:cs typeface="+mn-lt"/>
              </a:rPr>
              <a:t>main.c</a:t>
            </a:r>
            <a:r>
              <a:rPr lang="en-US">
                <a:ea typeface="+mn-lt"/>
                <a:cs typeface="+mn-lt"/>
              </a:rPr>
              <a:t> </a:t>
            </a:r>
            <a:r>
              <a:rPr lang="mr-IN">
                <a:ea typeface="+mn-lt"/>
                <a:cs typeface="+mn-lt"/>
              </a:rPr>
              <a:t>-</a:t>
            </a:r>
            <a:r>
              <a:rPr lang="en-US">
                <a:ea typeface="+mn-lt"/>
                <a:cs typeface="+mn-lt"/>
              </a:rPr>
              <a:t>o </a:t>
            </a:r>
            <a:r>
              <a:rPr lang="en-US" err="1">
                <a:ea typeface="+mn-lt"/>
                <a:cs typeface="+mn-lt"/>
              </a:rPr>
              <a:t>main.o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solidFill>
                <a:schemeClr val="accent1"/>
              </a:solidFill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98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How do we specify rules in Makefile?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256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/>
              <a:t>Makefile</a:t>
            </a:r>
            <a:r>
              <a:rPr lang="en-US"/>
              <a:t> co</a:t>
            </a:r>
            <a:r>
              <a:rPr lang="en-US">
                <a:ea typeface="+mn-lt"/>
                <a:cs typeface="+mn-lt"/>
              </a:rPr>
              <a:t>nsists of a number of</a:t>
            </a:r>
            <a:r>
              <a:rPr lang="en-US"/>
              <a:t> ‘rules’, each of which looks like:</a:t>
            </a:r>
            <a:endParaRPr lang="en-US">
              <a:cs typeface="Calibri"/>
            </a:endParaRPr>
          </a:p>
          <a:p>
            <a:pPr marL="457200" lvl="1" indent="0">
              <a:buNone/>
            </a:pPr>
            <a:r>
              <a:rPr lang="en-US" i="1"/>
              <a:t>	</a:t>
            </a:r>
            <a:r>
              <a:rPr lang="en-US" sz="1800" i="1"/>
              <a:t>target</a:t>
            </a:r>
            <a:r>
              <a:rPr lang="en-US" sz="1800"/>
              <a:t> ... : </a:t>
            </a:r>
            <a:r>
              <a:rPr lang="en-US" sz="1800" i="1"/>
              <a:t>dependencies</a:t>
            </a:r>
            <a:r>
              <a:rPr lang="en-US" sz="1800"/>
              <a:t> ... </a:t>
            </a:r>
          </a:p>
          <a:p>
            <a:pPr marL="457200" lvl="1" indent="0">
              <a:buNone/>
            </a:pPr>
            <a:r>
              <a:rPr lang="en-US" sz="1800" i="1"/>
              <a:t>		command</a:t>
            </a:r>
            <a:r>
              <a:rPr lang="en-US" sz="1800"/>
              <a:t> </a:t>
            </a:r>
            <a:endParaRPr lang="en-US" sz="1800">
              <a:cs typeface="Calibri"/>
            </a:endParaRPr>
          </a:p>
          <a:p>
            <a:pPr marL="285750" indent="-285750"/>
            <a:r>
              <a:rPr lang="en-US">
                <a:ea typeface="+mn-lt"/>
                <a:cs typeface="+mn-lt"/>
              </a:rPr>
              <a:t>It specifies how to </a:t>
            </a:r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build </a:t>
            </a:r>
            <a:r>
              <a:rPr lang="en-US">
                <a:ea typeface="+mn-lt"/>
                <a:cs typeface="+mn-lt"/>
              </a:rPr>
              <a:t>target: </a:t>
            </a:r>
            <a:endParaRPr lang="en-US"/>
          </a:p>
          <a:p>
            <a:pPr marL="742950" lvl="1" indent="-285750"/>
            <a:r>
              <a:rPr lang="en-US" sz="2800">
                <a:ea typeface="+mn-lt"/>
                <a:cs typeface="+mn-lt"/>
              </a:rPr>
              <a:t>If target is already built (i.e. file existed) and up-to-date (i.e. modified later than all the dependency files), no actions are carried out</a:t>
            </a:r>
          </a:p>
          <a:p>
            <a:pPr marL="742950" lvl="1" indent="-285750"/>
            <a:r>
              <a:rPr lang="en-US" sz="2800">
                <a:ea typeface="+mn-lt"/>
                <a:cs typeface="+mn-lt"/>
              </a:rPr>
              <a:t>Otherwise, </a:t>
            </a:r>
            <a:r>
              <a:rPr lang="en-US" sz="2800">
                <a:solidFill>
                  <a:schemeClr val="accent1"/>
                </a:solidFill>
                <a:ea typeface="+mn-lt"/>
                <a:cs typeface="+mn-lt"/>
              </a:rPr>
              <a:t>build</a:t>
            </a:r>
            <a:r>
              <a:rPr lang="en-US" sz="2800">
                <a:ea typeface="+mn-lt"/>
                <a:cs typeface="+mn-lt"/>
              </a:rPr>
              <a:t> each dependency first and then issue command</a:t>
            </a:r>
          </a:p>
          <a:p>
            <a:pPr marL="285750" indent="-285750"/>
            <a:r>
              <a:rPr lang="en-US" sz="3200">
                <a:solidFill>
                  <a:srgbClr val="FFFFFF"/>
                </a:solidFill>
                <a:cs typeface="Calibri" panose="020F0502020204030204"/>
              </a:rPr>
              <a:t>To build target, issue </a:t>
            </a:r>
            <a:r>
              <a:rPr lang="en-US" sz="3200">
                <a:solidFill>
                  <a:srgbClr val="92D050"/>
                </a:solidFill>
                <a:ea typeface="+mn-lt"/>
                <a:cs typeface="+mn-lt"/>
              </a:rPr>
              <a:t>make target</a:t>
            </a:r>
            <a:endParaRPr lang="en-US">
              <a:solidFill>
                <a:srgbClr val="FFFFFF"/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US">
              <a:solidFill>
                <a:schemeClr val="accent1"/>
              </a:solidFill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698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How do we specify rules in Makefile?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/>
              <a:t>An </a:t>
            </a:r>
            <a:r>
              <a:rPr lang="en-US" err="1"/>
              <a:t>exmple</a:t>
            </a:r>
            <a:r>
              <a:rPr lang="en-US"/>
              <a:t> :</a:t>
            </a:r>
          </a:p>
          <a:p>
            <a:pPr marL="0" indent="0">
              <a:buNone/>
            </a:pPr>
            <a:r>
              <a:rPr lang="en-US" err="1">
                <a:solidFill>
                  <a:srgbClr val="92D050"/>
                </a:solidFill>
              </a:rPr>
              <a:t>myprogram</a:t>
            </a:r>
            <a:r>
              <a:rPr lang="en-US">
                <a:solidFill>
                  <a:srgbClr val="92D050"/>
                </a:solidFill>
              </a:rPr>
              <a:t>: </a:t>
            </a:r>
            <a:r>
              <a:rPr lang="en-US" err="1">
                <a:solidFill>
                  <a:srgbClr val="92D050"/>
                </a:solidFill>
              </a:rPr>
              <a:t>main.o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lang="en-US" err="1">
                <a:solidFill>
                  <a:srgbClr val="92D050"/>
                </a:solidFill>
              </a:rPr>
              <a:t>util.o</a:t>
            </a:r>
            <a:endParaRPr lang="en-US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US">
                <a:solidFill>
                  <a:srgbClr val="92D050"/>
                </a:solidFill>
              </a:rPr>
              <a:t>	</a:t>
            </a:r>
            <a:r>
              <a:rPr lang="en-US" err="1">
                <a:solidFill>
                  <a:srgbClr val="92D050"/>
                </a:solidFill>
              </a:rPr>
              <a:t>gcc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lang="en-US" err="1">
                <a:solidFill>
                  <a:srgbClr val="92D050"/>
                </a:solidFill>
              </a:rPr>
              <a:t>main.o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lang="en-US" err="1">
                <a:solidFill>
                  <a:srgbClr val="92D050"/>
                </a:solidFill>
              </a:rPr>
              <a:t>util.o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lang="mr-IN">
                <a:solidFill>
                  <a:srgbClr val="92D050"/>
                </a:solidFill>
                <a:cs typeface="Mangal"/>
              </a:rPr>
              <a:t>-</a:t>
            </a:r>
            <a:r>
              <a:rPr lang="en-US">
                <a:solidFill>
                  <a:srgbClr val="92D050"/>
                </a:solidFill>
              </a:rPr>
              <a:t>o </a:t>
            </a:r>
            <a:r>
              <a:rPr lang="en-US" err="1">
                <a:solidFill>
                  <a:srgbClr val="92D050"/>
                </a:solidFill>
              </a:rPr>
              <a:t>myprogram</a:t>
            </a:r>
            <a:endParaRPr lang="en-US">
              <a:solidFill>
                <a:srgbClr val="92D050"/>
              </a:solidFill>
            </a:endParaRPr>
          </a:p>
          <a:p>
            <a:r>
              <a:rPr lang="en-US">
                <a:cs typeface="Calibri"/>
              </a:rPr>
              <a:t>It specifies the rule to </a:t>
            </a:r>
            <a:r>
              <a:rPr lang="en-US">
                <a:solidFill>
                  <a:schemeClr val="accent1"/>
                </a:solidFill>
                <a:cs typeface="Calibri"/>
              </a:rPr>
              <a:t>build </a:t>
            </a:r>
            <a:r>
              <a:rPr lang="en-US" err="1">
                <a:cs typeface="Calibri"/>
              </a:rPr>
              <a:t>myprogram</a:t>
            </a:r>
            <a:r>
              <a:rPr lang="en-US"/>
              <a:t>:</a:t>
            </a:r>
            <a:endParaRPr lang="en-US">
              <a:solidFill>
                <a:srgbClr val="FFFFFF"/>
              </a:solidFill>
              <a:cs typeface="Calibri"/>
            </a:endParaRPr>
          </a:p>
          <a:p>
            <a:pPr lvl="1"/>
            <a:r>
              <a:rPr lang="en-US">
                <a:solidFill>
                  <a:schemeClr val="accent1"/>
                </a:solidFill>
                <a:cs typeface="Calibri"/>
              </a:rPr>
              <a:t>Build </a:t>
            </a:r>
            <a:r>
              <a:rPr lang="en-US" err="1">
                <a:cs typeface="Calibri"/>
              </a:rPr>
              <a:t>main.o</a:t>
            </a:r>
            <a:r>
              <a:rPr lang="en-US">
                <a:cs typeface="Calibri"/>
              </a:rPr>
              <a:t> and </a:t>
            </a:r>
            <a:r>
              <a:rPr lang="en-US" err="1">
                <a:cs typeface="Calibri"/>
              </a:rPr>
              <a:t>util.o</a:t>
            </a:r>
            <a:r>
              <a:rPr lang="en-US">
                <a:cs typeface="Calibri"/>
              </a:rPr>
              <a:t> first</a:t>
            </a:r>
          </a:p>
          <a:p>
            <a:pPr lvl="1"/>
            <a:r>
              <a:rPr lang="en-US">
                <a:cs typeface="Calibri"/>
              </a:rPr>
              <a:t>Then issue "</a:t>
            </a:r>
            <a:r>
              <a:rPr lang="en-US" err="1">
                <a:cs typeface="Calibri"/>
              </a:rPr>
              <a:t>gcc</a:t>
            </a:r>
            <a:r>
              <a:rPr lang="en-US">
                <a:cs typeface="Calibri"/>
              </a:rPr>
              <a:t> …"</a:t>
            </a:r>
          </a:p>
          <a:p>
            <a:r>
              <a:rPr lang="en-US" err="1">
                <a:ea typeface="+mn-lt"/>
                <a:cs typeface="+mn-lt"/>
              </a:rPr>
              <a:t>Similary</a:t>
            </a:r>
            <a:r>
              <a:rPr lang="en-US">
                <a:ea typeface="+mn-lt"/>
                <a:cs typeface="+mn-lt"/>
              </a:rPr>
              <a:t> we have rules for </a:t>
            </a:r>
            <a:r>
              <a:rPr lang="en-US" err="1">
                <a:ea typeface="+mn-lt"/>
                <a:cs typeface="+mn-lt"/>
              </a:rPr>
              <a:t>main.o</a:t>
            </a:r>
            <a:r>
              <a:rPr lang="en-US">
                <a:ea typeface="+mn-lt"/>
                <a:cs typeface="+mn-lt"/>
              </a:rPr>
              <a:t> and </a:t>
            </a:r>
            <a:r>
              <a:rPr lang="en-US" err="1">
                <a:ea typeface="+mn-lt"/>
                <a:cs typeface="+mn-lt"/>
              </a:rPr>
              <a:t>util.o</a:t>
            </a:r>
            <a:r>
              <a:rPr lang="en-US">
                <a:ea typeface="+mn-lt"/>
                <a:cs typeface="+mn-lt"/>
              </a:rPr>
              <a:t>:</a:t>
            </a:r>
          </a:p>
          <a:p>
            <a:pPr marL="0" indent="0">
              <a:buNone/>
            </a:pPr>
            <a:r>
              <a:rPr lang="en-US" err="1">
                <a:solidFill>
                  <a:srgbClr val="92D050"/>
                </a:solidFill>
                <a:ea typeface="+mn-lt"/>
                <a:cs typeface="+mn-lt"/>
              </a:rPr>
              <a:t>main.o</a:t>
            </a:r>
            <a:r>
              <a:rPr lang="en-US">
                <a:solidFill>
                  <a:srgbClr val="92D050"/>
                </a:solidFill>
                <a:ea typeface="+mn-lt"/>
                <a:cs typeface="+mn-lt"/>
              </a:rPr>
              <a:t>: </a:t>
            </a:r>
            <a:r>
              <a:rPr lang="en-US" err="1">
                <a:solidFill>
                  <a:srgbClr val="92D050"/>
                </a:solidFill>
                <a:ea typeface="+mn-lt"/>
                <a:cs typeface="+mn-lt"/>
              </a:rPr>
              <a:t>main.c</a:t>
            </a:r>
            <a:endParaRPr lang="en-US">
              <a:solidFill>
                <a:srgbClr val="92D050"/>
              </a:solidFill>
              <a:ea typeface="+mn-lt"/>
              <a:cs typeface="+mn-lt"/>
            </a:endParaRPr>
          </a:p>
          <a:p>
            <a:pPr marL="457200" lvl="1" indent="0">
              <a:buNone/>
            </a:pPr>
            <a:r>
              <a:rPr lang="en-US" sz="2600" err="1">
                <a:solidFill>
                  <a:srgbClr val="92D050"/>
                </a:solidFill>
                <a:ea typeface="+mn-lt"/>
                <a:cs typeface="+mn-lt"/>
              </a:rPr>
              <a:t>gcc</a:t>
            </a:r>
            <a:r>
              <a:rPr lang="en-US" sz="2600">
                <a:solidFill>
                  <a:srgbClr val="92D050"/>
                </a:solidFill>
                <a:ea typeface="+mn-lt"/>
                <a:cs typeface="+mn-lt"/>
              </a:rPr>
              <a:t> </a:t>
            </a:r>
            <a:r>
              <a:rPr lang="mr-IN" sz="2600">
                <a:solidFill>
                  <a:srgbClr val="92D050"/>
                </a:solidFill>
                <a:ea typeface="+mn-lt"/>
                <a:cs typeface="+mn-lt"/>
              </a:rPr>
              <a:t>-</a:t>
            </a:r>
            <a:r>
              <a:rPr lang="en-US" sz="2600">
                <a:solidFill>
                  <a:srgbClr val="92D050"/>
                </a:solidFill>
                <a:ea typeface="+mn-lt"/>
                <a:cs typeface="+mn-lt"/>
              </a:rPr>
              <a:t>c </a:t>
            </a:r>
            <a:r>
              <a:rPr lang="en-US" sz="2600" err="1">
                <a:solidFill>
                  <a:srgbClr val="92D050"/>
                </a:solidFill>
                <a:ea typeface="+mn-lt"/>
                <a:cs typeface="+mn-lt"/>
              </a:rPr>
              <a:t>main.c</a:t>
            </a:r>
            <a:r>
              <a:rPr lang="en-US" sz="2600">
                <a:solidFill>
                  <a:srgbClr val="92D050"/>
                </a:solidFill>
                <a:ea typeface="+mn-lt"/>
                <a:cs typeface="+mn-lt"/>
              </a:rPr>
              <a:t> </a:t>
            </a:r>
            <a:r>
              <a:rPr lang="mr-IN" sz="2600">
                <a:solidFill>
                  <a:srgbClr val="92D050"/>
                </a:solidFill>
                <a:ea typeface="+mn-lt"/>
                <a:cs typeface="+mn-lt"/>
              </a:rPr>
              <a:t>-</a:t>
            </a:r>
            <a:r>
              <a:rPr lang="en-US" sz="2600">
                <a:solidFill>
                  <a:srgbClr val="92D050"/>
                </a:solidFill>
                <a:ea typeface="+mn-lt"/>
                <a:cs typeface="+mn-lt"/>
              </a:rPr>
              <a:t>o </a:t>
            </a:r>
            <a:r>
              <a:rPr lang="en-US" sz="2600" err="1">
                <a:solidFill>
                  <a:srgbClr val="92D050"/>
                </a:solidFill>
                <a:ea typeface="+mn-lt"/>
                <a:cs typeface="+mn-lt"/>
              </a:rPr>
              <a:t>main.o</a:t>
            </a:r>
            <a:endParaRPr lang="en-US" sz="2600">
              <a:solidFill>
                <a:srgbClr val="92D050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err="1">
                <a:solidFill>
                  <a:srgbClr val="92D050"/>
                </a:solidFill>
                <a:ea typeface="+mn-lt"/>
                <a:cs typeface="+mn-lt"/>
              </a:rPr>
              <a:t>util.o</a:t>
            </a:r>
            <a:r>
              <a:rPr lang="en-US">
                <a:solidFill>
                  <a:srgbClr val="92D050"/>
                </a:solidFill>
                <a:ea typeface="+mn-lt"/>
                <a:cs typeface="+mn-lt"/>
              </a:rPr>
              <a:t>: </a:t>
            </a:r>
            <a:r>
              <a:rPr lang="en-US" err="1">
                <a:solidFill>
                  <a:srgbClr val="92D050"/>
                </a:solidFill>
                <a:ea typeface="+mn-lt"/>
                <a:cs typeface="+mn-lt"/>
              </a:rPr>
              <a:t>util.c</a:t>
            </a:r>
            <a:endParaRPr lang="en-US">
              <a:solidFill>
                <a:srgbClr val="92D050"/>
              </a:solidFill>
              <a:ea typeface="+mn-lt"/>
              <a:cs typeface="+mn-lt"/>
            </a:endParaRPr>
          </a:p>
          <a:p>
            <a:pPr marL="457200" lvl="1" indent="0">
              <a:buNone/>
            </a:pPr>
            <a:r>
              <a:rPr lang="en-US" sz="2600" err="1">
                <a:solidFill>
                  <a:srgbClr val="92D050"/>
                </a:solidFill>
                <a:ea typeface="+mn-lt"/>
                <a:cs typeface="+mn-lt"/>
              </a:rPr>
              <a:t>gcc</a:t>
            </a:r>
            <a:r>
              <a:rPr lang="en-US" sz="2600">
                <a:solidFill>
                  <a:srgbClr val="92D050"/>
                </a:solidFill>
                <a:ea typeface="+mn-lt"/>
                <a:cs typeface="+mn-lt"/>
              </a:rPr>
              <a:t> </a:t>
            </a:r>
            <a:r>
              <a:rPr lang="mr-IN" sz="2600">
                <a:solidFill>
                  <a:srgbClr val="92D050"/>
                </a:solidFill>
                <a:ea typeface="+mn-lt"/>
                <a:cs typeface="+mn-lt"/>
              </a:rPr>
              <a:t>-</a:t>
            </a:r>
            <a:r>
              <a:rPr lang="en-US" sz="2600">
                <a:solidFill>
                  <a:srgbClr val="92D050"/>
                </a:solidFill>
                <a:ea typeface="+mn-lt"/>
                <a:cs typeface="+mn-lt"/>
              </a:rPr>
              <a:t>c </a:t>
            </a:r>
            <a:r>
              <a:rPr lang="en-US" sz="2600" err="1">
                <a:solidFill>
                  <a:srgbClr val="92D050"/>
                </a:solidFill>
                <a:ea typeface="+mn-lt"/>
                <a:cs typeface="+mn-lt"/>
              </a:rPr>
              <a:t>util.c</a:t>
            </a:r>
            <a:r>
              <a:rPr lang="en-US" sz="2600">
                <a:solidFill>
                  <a:srgbClr val="92D050"/>
                </a:solidFill>
                <a:ea typeface="+mn-lt"/>
                <a:cs typeface="+mn-lt"/>
              </a:rPr>
              <a:t> </a:t>
            </a:r>
            <a:r>
              <a:rPr lang="mr-IN" sz="2600">
                <a:solidFill>
                  <a:srgbClr val="92D050"/>
                </a:solidFill>
                <a:ea typeface="+mn-lt"/>
                <a:cs typeface="+mn-lt"/>
              </a:rPr>
              <a:t>-</a:t>
            </a:r>
            <a:r>
              <a:rPr lang="en-US" sz="2600">
                <a:solidFill>
                  <a:srgbClr val="92D050"/>
                </a:solidFill>
                <a:ea typeface="+mn-lt"/>
                <a:cs typeface="+mn-lt"/>
              </a:rPr>
              <a:t>o </a:t>
            </a:r>
            <a:r>
              <a:rPr lang="en-US" sz="2600" err="1">
                <a:solidFill>
                  <a:srgbClr val="92D050"/>
                </a:solidFill>
                <a:ea typeface="+mn-lt"/>
                <a:cs typeface="+mn-lt"/>
              </a:rPr>
              <a:t>util.o</a:t>
            </a:r>
            <a:endParaRPr lang="en-US" sz="2600">
              <a:solidFill>
                <a:srgbClr val="92D050"/>
              </a:solidFill>
              <a:ea typeface="+mn-lt"/>
              <a:cs typeface="+mn-lt"/>
            </a:endParaRPr>
          </a:p>
          <a:p>
            <a:endParaRPr lang="en-US">
              <a:solidFill>
                <a:srgbClr val="FFFFFF"/>
              </a:solidFill>
              <a:cs typeface="Calibri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50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BC4B4-3EE4-4493-881E-7890EDC2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How do we specify rules in Makefile?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AC33F-674B-4832-AD44-D867B947E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Issue </a:t>
            </a:r>
            <a:r>
              <a:rPr lang="en-US">
                <a:solidFill>
                  <a:srgbClr val="92D050"/>
                </a:solidFill>
                <a:ea typeface="+mn-lt"/>
                <a:cs typeface="+mn-lt"/>
              </a:rPr>
              <a:t>make </a:t>
            </a:r>
            <a:r>
              <a:rPr lang="en-US" err="1">
                <a:solidFill>
                  <a:srgbClr val="92D050"/>
                </a:solidFill>
                <a:ea typeface="+mn-lt"/>
                <a:cs typeface="+mn-lt"/>
              </a:rPr>
              <a:t>myprogram</a:t>
            </a:r>
            <a:r>
              <a:rPr lang="en-US"/>
              <a:t> to build </a:t>
            </a:r>
            <a:r>
              <a:rPr lang="en-US" err="1"/>
              <a:t>myprogram</a:t>
            </a:r>
            <a:endParaRPr lang="en-US">
              <a:solidFill>
                <a:srgbClr val="92D050"/>
              </a:solidFill>
              <a:cs typeface="Calibri" panose="020F0502020204030204"/>
            </a:endParaRPr>
          </a:p>
          <a:p>
            <a:pPr indent="-285750"/>
            <a:r>
              <a:rPr lang="en-US">
                <a:ea typeface="+mn-lt"/>
                <a:cs typeface="+mn-lt"/>
              </a:rPr>
              <a:t>Try issuing it twice. You'll find that no actions are taken in the second run</a:t>
            </a:r>
          </a:p>
          <a:p>
            <a:pPr indent="-285750"/>
            <a:r>
              <a:rPr lang="en-US">
                <a:cs typeface="Calibri" panose="020F0502020204030204"/>
              </a:rPr>
              <a:t>Try changing </a:t>
            </a:r>
            <a:r>
              <a:rPr lang="en-US" err="1">
                <a:cs typeface="Calibri" panose="020F0502020204030204"/>
              </a:rPr>
              <a:t>main.c</a:t>
            </a:r>
            <a:r>
              <a:rPr lang="en-US">
                <a:cs typeface="Calibri" panose="020F0502020204030204"/>
              </a:rPr>
              <a:t> and issue </a:t>
            </a:r>
            <a:r>
              <a:rPr lang="en-US">
                <a:solidFill>
                  <a:srgbClr val="92D050"/>
                </a:solidFill>
                <a:ea typeface="+mn-lt"/>
                <a:cs typeface="+mn-lt"/>
              </a:rPr>
              <a:t>make </a:t>
            </a:r>
            <a:r>
              <a:rPr lang="en-US" err="1">
                <a:solidFill>
                  <a:srgbClr val="92D050"/>
                </a:solidFill>
                <a:ea typeface="+mn-lt"/>
                <a:cs typeface="+mn-lt"/>
              </a:rPr>
              <a:t>myprogram</a:t>
            </a:r>
            <a:r>
              <a:rPr lang="en-US">
                <a:cs typeface="Calibri" panose="020F0502020204030204"/>
              </a:rPr>
              <a:t>. You'll find that </a:t>
            </a:r>
            <a:r>
              <a:rPr lang="en-US" err="1">
                <a:cs typeface="Calibri" panose="020F0502020204030204"/>
              </a:rPr>
              <a:t>util.c</a:t>
            </a:r>
            <a:r>
              <a:rPr lang="en-US">
                <a:cs typeface="Calibri" panose="020F0502020204030204"/>
              </a:rPr>
              <a:t> is not compiled</a:t>
            </a:r>
          </a:p>
          <a:p>
            <a:endParaRPr lang="en-US">
              <a:ea typeface="+mn-lt"/>
              <a:cs typeface="+mn-lt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047DF-CF09-4242-8AC3-CE9ECC829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346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Answer: D. 4-byte</a:t>
            </a:r>
            <a:endParaRPr lang="en-US">
              <a:solidFill>
                <a:srgbClr val="C00000"/>
              </a:solidFill>
              <a:cs typeface="Calibri"/>
            </a:endParaRPr>
          </a:p>
          <a:p>
            <a:r>
              <a:rPr lang="en-US">
                <a:cs typeface="Calibri"/>
              </a:rPr>
              <a:t>3 bytes = 24 bits, range: 0 ~ 2^24 - 1</a:t>
            </a:r>
            <a:endParaRPr lang="en-US"/>
          </a:p>
          <a:p>
            <a:r>
              <a:rPr lang="en-US">
                <a:cs typeface="Calibri"/>
              </a:rPr>
              <a:t>4 bytes = 32 bits, range: 0 ~ 2^32 - 1 </a:t>
            </a:r>
          </a:p>
          <a:p>
            <a:r>
              <a:rPr lang="en-US">
                <a:cs typeface="Calibri"/>
              </a:rPr>
              <a:t>2^24 - 1 &lt; 2.7 * 10^9 &lt; 2^32 –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817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D8E24-6FF8-4D64-A9BF-8EDA3D6E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How do we specify rules in Makefile?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9DADA-AE76-42B5-842C-D44972E80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457200" lvl="1" indent="0">
              <a:buNone/>
            </a:pPr>
            <a:r>
              <a:rPr lang="en-US" i="1">
                <a:ea typeface="+mn-lt"/>
                <a:cs typeface="+mn-lt"/>
              </a:rPr>
              <a:t>target</a:t>
            </a:r>
            <a:r>
              <a:rPr lang="en-US">
                <a:ea typeface="+mn-lt"/>
                <a:cs typeface="+mn-lt"/>
              </a:rPr>
              <a:t> ... : </a:t>
            </a:r>
            <a:r>
              <a:rPr lang="en-US" i="1">
                <a:ea typeface="+mn-lt"/>
                <a:cs typeface="+mn-lt"/>
              </a:rPr>
              <a:t>dependencies</a:t>
            </a:r>
            <a:r>
              <a:rPr lang="en-US">
                <a:ea typeface="+mn-lt"/>
                <a:cs typeface="+mn-lt"/>
              </a:rPr>
              <a:t> ... </a:t>
            </a:r>
            <a:endParaRPr lang="en-US"/>
          </a:p>
          <a:p>
            <a:pPr marL="457200" lvl="1" indent="0">
              <a:buNone/>
            </a:pPr>
            <a:r>
              <a:rPr lang="en-US" i="1">
                <a:solidFill>
                  <a:srgbClr val="C00000"/>
                </a:solidFill>
                <a:ea typeface="+mn-lt"/>
                <a:cs typeface="+mn-lt"/>
              </a:rPr>
              <a:t>&lt;TAB&gt;</a:t>
            </a:r>
            <a:r>
              <a:rPr lang="en-US" i="1">
                <a:ea typeface="+mn-lt"/>
                <a:cs typeface="+mn-lt"/>
              </a:rPr>
              <a:t>command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Attention:</a:t>
            </a:r>
          </a:p>
          <a:p>
            <a:r>
              <a:rPr lang="en-US">
                <a:ea typeface="+mn-lt"/>
                <a:cs typeface="+mn-lt"/>
              </a:rPr>
              <a:t>There must be no space before the target, and there must be a tab before every command for that rule</a:t>
            </a:r>
            <a:endParaRPr lang="en-US">
              <a:cs typeface="Calibri" panose="020F0502020204030204"/>
            </a:endParaRPr>
          </a:p>
          <a:p>
            <a:r>
              <a:rPr lang="en-US">
                <a:ea typeface="+mn-lt"/>
                <a:cs typeface="+mn-lt"/>
              </a:rPr>
              <a:t>Running the </a:t>
            </a:r>
            <a:r>
              <a:rPr lang="en-US" i="1">
                <a:solidFill>
                  <a:schemeClr val="accent1"/>
                </a:solidFill>
                <a:ea typeface="+mn-lt"/>
                <a:cs typeface="+mn-lt"/>
              </a:rPr>
              <a:t>make</a:t>
            </a:r>
            <a:r>
              <a:rPr lang="en-US">
                <a:ea typeface="+mn-lt"/>
                <a:cs typeface="+mn-lt"/>
              </a:rPr>
              <a:t> command builds the first target by default</a:t>
            </a:r>
          </a:p>
          <a:p>
            <a:r>
              <a:rPr lang="en-US">
                <a:ea typeface="+mn-lt"/>
                <a:cs typeface="+mn-lt"/>
              </a:rPr>
              <a:t>A handy and commonly seen rule</a:t>
            </a:r>
          </a:p>
          <a:p>
            <a:pPr marL="457200" lvl="1" indent="0">
              <a:buNone/>
            </a:pPr>
            <a:r>
              <a:rPr lang="en-US">
                <a:solidFill>
                  <a:srgbClr val="92D050"/>
                </a:solidFill>
                <a:ea typeface="+mn-lt"/>
                <a:cs typeface="+mn-lt"/>
              </a:rPr>
              <a:t>clean:</a:t>
            </a:r>
          </a:p>
          <a:p>
            <a:pPr marL="914400" lvl="2" indent="0">
              <a:buNone/>
            </a:pPr>
            <a:r>
              <a:rPr lang="en-US">
                <a:solidFill>
                  <a:srgbClr val="92D050"/>
                </a:solidFill>
                <a:ea typeface="+mn-lt"/>
                <a:cs typeface="+mn-lt"/>
              </a:rPr>
              <a:t>rm </a:t>
            </a:r>
            <a:r>
              <a:rPr lang="mr-IN">
                <a:solidFill>
                  <a:srgbClr val="92D050"/>
                </a:solidFill>
                <a:ea typeface="+mn-lt"/>
                <a:cs typeface="+mn-lt"/>
              </a:rPr>
              <a:t>-</a:t>
            </a:r>
            <a:r>
              <a:rPr lang="en-US">
                <a:solidFill>
                  <a:srgbClr val="92D050"/>
                </a:solidFill>
                <a:ea typeface="+mn-lt"/>
                <a:cs typeface="+mn-lt"/>
              </a:rPr>
              <a:t>f main.o util.o myprogram</a:t>
            </a:r>
          </a:p>
          <a:p>
            <a:pPr lvl="1"/>
            <a:r>
              <a:rPr lang="en-US">
                <a:solidFill>
                  <a:schemeClr val="accent1"/>
                </a:solidFill>
                <a:ea typeface="+mn-lt"/>
                <a:cs typeface="+mn-lt"/>
              </a:rPr>
              <a:t>make clean</a:t>
            </a:r>
            <a:r>
              <a:rPr lang="en-US">
                <a:ea typeface="+mn-lt"/>
                <a:cs typeface="+mn-lt"/>
              </a:rPr>
              <a:t> is identical to "rm …" (but shorter) which removes all the files generated by the compiler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027EF-F4F0-488D-ABE0-F45886738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903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overall Makefile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err="1"/>
              <a:t>myprogram</a:t>
            </a:r>
            <a:r>
              <a:rPr lang="en-US"/>
              <a:t>: </a:t>
            </a:r>
            <a:r>
              <a:rPr lang="en-US" err="1"/>
              <a:t>main.o</a:t>
            </a:r>
            <a:r>
              <a:rPr lang="en-US"/>
              <a:t> </a:t>
            </a:r>
            <a:r>
              <a:rPr lang="en-US" err="1"/>
              <a:t>util.o</a:t>
            </a:r>
            <a:endParaRPr lang="en-US"/>
          </a:p>
          <a:p>
            <a:pPr marL="0" indent="0">
              <a:buNone/>
            </a:pPr>
            <a:r>
              <a:rPr lang="en-US"/>
              <a:t>	</a:t>
            </a:r>
            <a:r>
              <a:rPr lang="en-US" err="1"/>
              <a:t>gcc</a:t>
            </a:r>
            <a:r>
              <a:rPr lang="en-US"/>
              <a:t> </a:t>
            </a:r>
            <a:r>
              <a:rPr lang="en-US" err="1"/>
              <a:t>main.o</a:t>
            </a:r>
            <a:r>
              <a:rPr lang="en-US"/>
              <a:t> </a:t>
            </a:r>
            <a:r>
              <a:rPr lang="en-US" err="1"/>
              <a:t>util.o</a:t>
            </a:r>
            <a:r>
              <a:rPr lang="en-US"/>
              <a:t> </a:t>
            </a:r>
            <a:r>
              <a:rPr lang="mr-IN"/>
              <a:t>-</a:t>
            </a:r>
            <a:r>
              <a:rPr lang="en-US"/>
              <a:t>o </a:t>
            </a:r>
            <a:r>
              <a:rPr lang="en-US" err="1"/>
              <a:t>myprogram</a:t>
            </a:r>
            <a:endParaRPr lang="en-US"/>
          </a:p>
          <a:p>
            <a:pPr marL="0" indent="0">
              <a:buNone/>
            </a:pPr>
            <a:r>
              <a:rPr lang="en-US" err="1"/>
              <a:t>main.o</a:t>
            </a:r>
            <a:r>
              <a:rPr lang="en-US"/>
              <a:t>: </a:t>
            </a:r>
            <a:r>
              <a:rPr lang="en-US" err="1"/>
              <a:t>main.c</a:t>
            </a:r>
            <a:endParaRPr lang="en-US"/>
          </a:p>
          <a:p>
            <a:pPr marL="0" indent="0">
              <a:buNone/>
            </a:pPr>
            <a:r>
              <a:rPr lang="en-US"/>
              <a:t>	</a:t>
            </a:r>
            <a:r>
              <a:rPr lang="en-US" err="1"/>
              <a:t>gcc</a:t>
            </a:r>
            <a:r>
              <a:rPr lang="en-US"/>
              <a:t> </a:t>
            </a:r>
            <a:r>
              <a:rPr lang="mr-IN"/>
              <a:t>-</a:t>
            </a:r>
            <a:r>
              <a:rPr lang="en-US"/>
              <a:t>c </a:t>
            </a:r>
            <a:r>
              <a:rPr lang="en-US" err="1"/>
              <a:t>main.c</a:t>
            </a:r>
            <a:r>
              <a:rPr lang="en-US"/>
              <a:t> </a:t>
            </a:r>
            <a:r>
              <a:rPr lang="mr-IN"/>
              <a:t>-</a:t>
            </a:r>
            <a:r>
              <a:rPr lang="en-US"/>
              <a:t>o </a:t>
            </a:r>
            <a:r>
              <a:rPr lang="en-US" err="1"/>
              <a:t>main.o</a:t>
            </a:r>
            <a:endParaRPr lang="en-US"/>
          </a:p>
          <a:p>
            <a:pPr marL="0" indent="0">
              <a:buNone/>
            </a:pPr>
            <a:r>
              <a:rPr lang="en-US" err="1"/>
              <a:t>util.o</a:t>
            </a:r>
            <a:r>
              <a:rPr lang="en-US"/>
              <a:t>: </a:t>
            </a:r>
            <a:r>
              <a:rPr lang="en-US" err="1"/>
              <a:t>util.c</a:t>
            </a:r>
            <a:endParaRPr lang="en-US"/>
          </a:p>
          <a:p>
            <a:pPr marL="0" indent="0">
              <a:buNone/>
            </a:pPr>
            <a:r>
              <a:rPr lang="en-US"/>
              <a:t>	</a:t>
            </a:r>
            <a:r>
              <a:rPr lang="en-US" err="1"/>
              <a:t>gcc</a:t>
            </a:r>
            <a:r>
              <a:rPr lang="en-US"/>
              <a:t> </a:t>
            </a:r>
            <a:r>
              <a:rPr lang="mr-IN"/>
              <a:t>-</a:t>
            </a:r>
            <a:r>
              <a:rPr lang="en-US"/>
              <a:t>c </a:t>
            </a:r>
            <a:r>
              <a:rPr lang="en-US" err="1"/>
              <a:t>util.c</a:t>
            </a:r>
            <a:r>
              <a:rPr lang="en-US"/>
              <a:t> </a:t>
            </a:r>
            <a:r>
              <a:rPr lang="mr-IN"/>
              <a:t>-</a:t>
            </a:r>
            <a:r>
              <a:rPr lang="en-US"/>
              <a:t>o </a:t>
            </a:r>
            <a:r>
              <a:rPr lang="en-US" err="1"/>
              <a:t>util.o</a:t>
            </a:r>
            <a:endParaRPr lang="en-US"/>
          </a:p>
          <a:p>
            <a:pPr marL="0" indent="0">
              <a:buNone/>
            </a:pPr>
            <a:r>
              <a:rPr lang="en-US"/>
              <a:t>clean: </a:t>
            </a:r>
          </a:p>
          <a:p>
            <a:pPr marL="0" indent="0">
              <a:buNone/>
            </a:pPr>
            <a:r>
              <a:rPr lang="en-US"/>
              <a:t>	</a:t>
            </a:r>
            <a:r>
              <a:rPr lang="en-US" err="1"/>
              <a:t>rm</a:t>
            </a:r>
            <a:r>
              <a:rPr lang="en-US"/>
              <a:t> </a:t>
            </a:r>
            <a:r>
              <a:rPr lang="mr-IN"/>
              <a:t>-</a:t>
            </a:r>
            <a:r>
              <a:rPr lang="en-US"/>
              <a:t>f </a:t>
            </a:r>
            <a:r>
              <a:rPr lang="en-US" err="1"/>
              <a:t>main.o</a:t>
            </a:r>
            <a:r>
              <a:rPr lang="en-US"/>
              <a:t> </a:t>
            </a:r>
            <a:r>
              <a:rPr lang="en-US" err="1"/>
              <a:t>util.o</a:t>
            </a:r>
            <a:r>
              <a:rPr lang="en-US"/>
              <a:t> </a:t>
            </a:r>
            <a:r>
              <a:rPr lang="en-US" err="1"/>
              <a:t>myprogram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7968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overall Makefile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42</a:t>
            </a:fld>
            <a:endParaRPr lang="en-US"/>
          </a:p>
        </p:txBody>
      </p:sp>
      <p:pic>
        <p:nvPicPr>
          <p:cNvPr id="7" name="demo.mp4" descr="demo.mp4">
            <a:hlinkClick r:id="" action="ppaction://media"/>
            <a:extLst>
              <a:ext uri="{FF2B5EF4-FFF2-40B4-BE49-F238E27FC236}">
                <a16:creationId xmlns:a16="http://schemas.microsoft.com/office/drawing/2014/main" id="{857DD57C-9FE0-824D-870E-9221BC08A4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17320" y="1391762"/>
            <a:ext cx="9357360" cy="526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4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3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Quiz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 bad </a:t>
            </a:r>
            <a:r>
              <a:rPr lang="en-US" err="1"/>
              <a:t>Makefile</a:t>
            </a:r>
            <a:r>
              <a:rPr lang="en-US"/>
              <a:t> for this little project is:</a:t>
            </a:r>
          </a:p>
          <a:p>
            <a:pPr marL="0" indent="0">
              <a:buNone/>
            </a:pPr>
            <a:r>
              <a:rPr lang="en-US" err="1">
                <a:solidFill>
                  <a:srgbClr val="92D050"/>
                </a:solidFill>
              </a:rPr>
              <a:t>myprogram</a:t>
            </a:r>
            <a:r>
              <a:rPr lang="en-US">
                <a:solidFill>
                  <a:srgbClr val="92D050"/>
                </a:solidFill>
              </a:rPr>
              <a:t>: </a:t>
            </a:r>
            <a:r>
              <a:rPr lang="en-US" err="1">
                <a:solidFill>
                  <a:srgbClr val="92D050"/>
                </a:solidFill>
              </a:rPr>
              <a:t>main.c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lang="en-US" err="1">
                <a:solidFill>
                  <a:srgbClr val="92D050"/>
                </a:solidFill>
              </a:rPr>
              <a:t>util.c</a:t>
            </a:r>
            <a:endParaRPr lang="en-US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US">
                <a:solidFill>
                  <a:srgbClr val="92D050"/>
                </a:solidFill>
              </a:rPr>
              <a:t>	</a:t>
            </a:r>
            <a:r>
              <a:rPr lang="en-US" err="1">
                <a:solidFill>
                  <a:srgbClr val="92D050"/>
                </a:solidFill>
              </a:rPr>
              <a:t>gcc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lang="en-US" err="1">
                <a:solidFill>
                  <a:srgbClr val="92D050"/>
                </a:solidFill>
              </a:rPr>
              <a:t>main.c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lang="en-US" err="1">
                <a:solidFill>
                  <a:srgbClr val="92D050"/>
                </a:solidFill>
              </a:rPr>
              <a:t>util.c</a:t>
            </a:r>
            <a:r>
              <a:rPr lang="en-US">
                <a:solidFill>
                  <a:srgbClr val="92D050"/>
                </a:solidFill>
              </a:rPr>
              <a:t> </a:t>
            </a:r>
            <a:r>
              <a:rPr lang="mr-IN">
                <a:solidFill>
                  <a:srgbClr val="92D050"/>
                </a:solidFill>
                <a:cs typeface="Mangal"/>
              </a:rPr>
              <a:t>-</a:t>
            </a:r>
            <a:r>
              <a:rPr lang="en-US">
                <a:solidFill>
                  <a:srgbClr val="92D050"/>
                </a:solidFill>
              </a:rPr>
              <a:t>o </a:t>
            </a:r>
            <a:r>
              <a:rPr lang="en-US" err="1">
                <a:solidFill>
                  <a:srgbClr val="92D050"/>
                </a:solidFill>
              </a:rPr>
              <a:t>myprogram</a:t>
            </a:r>
            <a:endParaRPr lang="en-US">
              <a:solidFill>
                <a:srgbClr val="92D050"/>
              </a:solidFill>
            </a:endParaRPr>
          </a:p>
          <a:p>
            <a:r>
              <a:rPr lang="en-US"/>
              <a:t>Why is that bad?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841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That still seems bad for the 45,000 </a:t>
            </a:r>
            <a:r>
              <a:rPr lang="en-US" err="1"/>
              <a:t>linux</a:t>
            </a:r>
            <a:r>
              <a:rPr lang="en-US"/>
              <a:t> files..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493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That’s right, and there are better ways of using </a:t>
            </a:r>
            <a:r>
              <a:rPr lang="en-US" err="1"/>
              <a:t>Makefiles</a:t>
            </a:r>
            <a:r>
              <a:rPr lang="en-US"/>
              <a:t> </a:t>
            </a:r>
            <a:r>
              <a:rPr lang="mr-IN">
                <a:cs typeface="Mangal"/>
              </a:rPr>
              <a:t>- </a:t>
            </a:r>
            <a:r>
              <a:rPr lang="en-US"/>
              <a:t>this is just what you absolutely positively need to know</a:t>
            </a:r>
          </a:p>
          <a:p>
            <a:r>
              <a:rPr lang="en-US"/>
              <a:t>Make also supports pattern matching with the percent sign %</a:t>
            </a:r>
          </a:p>
          <a:p>
            <a:pPr lvl="1"/>
            <a:r>
              <a:rPr lang="en-US">
                <a:solidFill>
                  <a:schemeClr val="accent6"/>
                </a:solidFill>
              </a:rPr>
              <a:t>%.c</a:t>
            </a:r>
            <a:r>
              <a:rPr lang="en-US"/>
              <a:t> means all .c files</a:t>
            </a:r>
          </a:p>
          <a:p>
            <a:r>
              <a:rPr lang="en-US"/>
              <a:t>Make has “automatic variables”</a:t>
            </a:r>
          </a:p>
          <a:p>
            <a:pPr lvl="1"/>
            <a:r>
              <a:rPr lang="en-US"/>
              <a:t>Variables whose meaning within a rule depends on context</a:t>
            </a:r>
          </a:p>
          <a:p>
            <a:pPr lvl="1"/>
            <a:r>
              <a:rPr lang="en-US">
                <a:solidFill>
                  <a:schemeClr val="accent6"/>
                </a:solidFill>
              </a:rPr>
              <a:t>$@</a:t>
            </a:r>
            <a:r>
              <a:rPr lang="en-US"/>
              <a:t> is the target name that you are building for this rule</a:t>
            </a:r>
          </a:p>
          <a:p>
            <a:pPr lvl="1"/>
            <a:r>
              <a:rPr lang="en-US">
                <a:solidFill>
                  <a:schemeClr val="accent6"/>
                </a:solidFill>
              </a:rPr>
              <a:t>$^</a:t>
            </a:r>
            <a:r>
              <a:rPr lang="en-US"/>
              <a:t> is the list of dependencies</a:t>
            </a:r>
          </a:p>
          <a:p>
            <a:r>
              <a:rPr lang="en-US"/>
              <a:t>Example:</a:t>
            </a:r>
          </a:p>
          <a:p>
            <a:pPr marL="0" indent="0">
              <a:buNone/>
            </a:pPr>
            <a:r>
              <a:rPr lang="en-US" altLang="zh-CN" sz="2400" err="1">
                <a:solidFill>
                  <a:srgbClr val="92D050"/>
                </a:solidFill>
              </a:rPr>
              <a:t>myprogram</a:t>
            </a:r>
            <a:r>
              <a:rPr lang="en-US" sz="2400">
                <a:solidFill>
                  <a:srgbClr val="92D050"/>
                </a:solidFill>
              </a:rPr>
              <a:t>: </a:t>
            </a:r>
            <a:r>
              <a:rPr lang="en-US" altLang="zh-CN" sz="2400" err="1">
                <a:solidFill>
                  <a:srgbClr val="92D050"/>
                </a:solidFill>
              </a:rPr>
              <a:t>main.o</a:t>
            </a:r>
            <a:r>
              <a:rPr lang="zh-CN" altLang="en-US" sz="2400">
                <a:solidFill>
                  <a:srgbClr val="92D050"/>
                </a:solidFill>
              </a:rPr>
              <a:t> </a:t>
            </a:r>
            <a:r>
              <a:rPr lang="en-US" altLang="zh-CN" sz="2400" err="1">
                <a:solidFill>
                  <a:srgbClr val="92D050"/>
                </a:solidFill>
              </a:rPr>
              <a:t>util.o</a:t>
            </a:r>
            <a:endParaRPr lang="en-US" altLang="zh-CN" sz="240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US" sz="2400">
                <a:solidFill>
                  <a:srgbClr val="92D050"/>
                </a:solidFill>
              </a:rPr>
              <a:t>	</a:t>
            </a:r>
            <a:r>
              <a:rPr lang="en-US" sz="2400" err="1">
                <a:solidFill>
                  <a:srgbClr val="92D050"/>
                </a:solidFill>
              </a:rPr>
              <a:t>gcc</a:t>
            </a:r>
            <a:r>
              <a:rPr lang="en-US" sz="2400">
                <a:solidFill>
                  <a:srgbClr val="92D050"/>
                </a:solidFill>
              </a:rPr>
              <a:t> $^ -o $@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00E09A-E476-420C-AD98-76253322AE65}"/>
              </a:ext>
            </a:extLst>
          </p:cNvPr>
          <p:cNvSpPr txBox="1"/>
          <p:nvPr/>
        </p:nvSpPr>
        <p:spPr>
          <a:xfrm>
            <a:off x="6881434" y="5347720"/>
            <a:ext cx="422709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err="1">
                <a:cs typeface="Segoe UI"/>
              </a:rPr>
              <a:t>myprogram</a:t>
            </a:r>
            <a:r>
              <a:rPr lang="en-US" altLang="zh-CN">
                <a:cs typeface="Segoe UI"/>
              </a:rPr>
              <a:t>:</a:t>
            </a:r>
            <a:r>
              <a:rPr lang="zh-CN" altLang="en-US">
                <a:cs typeface="Segoe UI"/>
              </a:rPr>
              <a:t> </a:t>
            </a:r>
            <a:r>
              <a:rPr lang="en-US" altLang="zh-CN" err="1">
                <a:cs typeface="Segoe UI"/>
              </a:rPr>
              <a:t>main.o</a:t>
            </a:r>
            <a:r>
              <a:rPr lang="zh-CN" altLang="en-US">
                <a:cs typeface="Segoe UI"/>
              </a:rPr>
              <a:t> </a:t>
            </a:r>
            <a:r>
              <a:rPr lang="en-US" altLang="zh-CN" err="1">
                <a:cs typeface="Segoe UI"/>
              </a:rPr>
              <a:t>util.o</a:t>
            </a:r>
            <a:endParaRPr lang="en-US" altLang="zh-CN">
              <a:cs typeface="Segoe UI"/>
            </a:endParaRPr>
          </a:p>
          <a:p>
            <a:r>
              <a:rPr lang="en-US">
                <a:cs typeface="Segoe UI"/>
              </a:rPr>
              <a:t>	</a:t>
            </a:r>
            <a:r>
              <a:rPr lang="en-US" altLang="zh-CN" err="1">
                <a:cs typeface="Segoe UI"/>
              </a:rPr>
              <a:t>gcc</a:t>
            </a:r>
            <a:r>
              <a:rPr lang="zh-CN" altLang="en-US">
                <a:cs typeface="Segoe UI"/>
              </a:rPr>
              <a:t> </a:t>
            </a:r>
            <a:r>
              <a:rPr lang="en-US" altLang="zh-CN" err="1">
                <a:cs typeface="Segoe UI"/>
              </a:rPr>
              <a:t>main.o</a:t>
            </a:r>
            <a:r>
              <a:rPr lang="zh-CN" altLang="en-US">
                <a:cs typeface="Segoe UI"/>
              </a:rPr>
              <a:t> </a:t>
            </a:r>
            <a:r>
              <a:rPr lang="en-US" altLang="zh-CN" err="1">
                <a:cs typeface="Segoe UI"/>
              </a:rPr>
              <a:t>util.o</a:t>
            </a:r>
            <a:r>
              <a:rPr lang="zh-CN" altLang="en-US">
                <a:cs typeface="Segoe UI"/>
              </a:rPr>
              <a:t> </a:t>
            </a:r>
            <a:r>
              <a:rPr lang="en-US" altLang="zh-CN">
                <a:cs typeface="Segoe UI"/>
              </a:rPr>
              <a:t>-o</a:t>
            </a:r>
            <a:r>
              <a:rPr lang="zh-CN" altLang="en-US">
                <a:cs typeface="Segoe UI"/>
              </a:rPr>
              <a:t> </a:t>
            </a:r>
            <a:r>
              <a:rPr lang="en-US" altLang="zh-CN" err="1">
                <a:cs typeface="Segoe UI"/>
              </a:rPr>
              <a:t>myprogram</a:t>
            </a:r>
            <a:endParaRPr lang="en-US">
              <a:cs typeface="Segoe UI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0157B4E-3B17-45BD-93EB-7CE7D43DF24E}"/>
              </a:ext>
            </a:extLst>
          </p:cNvPr>
          <p:cNvSpPr/>
          <p:nvPr/>
        </p:nvSpPr>
        <p:spPr>
          <a:xfrm>
            <a:off x="4898270" y="5512788"/>
            <a:ext cx="1737894" cy="4812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Equivalent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BB4D91-E43D-364E-9DE8-915E1C013F2F}"/>
              </a:ext>
            </a:extLst>
          </p:cNvPr>
          <p:cNvSpPr/>
          <p:nvPr/>
        </p:nvSpPr>
        <p:spPr>
          <a:xfrm>
            <a:off x="2268071" y="5844988"/>
            <a:ext cx="376517" cy="43927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09E1CB-E7B1-0544-9777-97D7973AE72C}"/>
              </a:ext>
            </a:extLst>
          </p:cNvPr>
          <p:cNvSpPr/>
          <p:nvPr/>
        </p:nvSpPr>
        <p:spPr>
          <a:xfrm>
            <a:off x="2491718" y="5405717"/>
            <a:ext cx="1737894" cy="43927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97E8C8-5B77-9C4F-ADD7-4F55018CEAD7}"/>
              </a:ext>
            </a:extLst>
          </p:cNvPr>
          <p:cNvSpPr/>
          <p:nvPr/>
        </p:nvSpPr>
        <p:spPr>
          <a:xfrm>
            <a:off x="2984148" y="5844988"/>
            <a:ext cx="449334" cy="4392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D3BE0D-6E4B-5343-BB2C-B5475F8DA958}"/>
              </a:ext>
            </a:extLst>
          </p:cNvPr>
          <p:cNvSpPr/>
          <p:nvPr/>
        </p:nvSpPr>
        <p:spPr>
          <a:xfrm>
            <a:off x="875950" y="5451249"/>
            <a:ext cx="1615767" cy="39373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700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That still seems bad for the 45,000 </a:t>
            </a:r>
            <a:r>
              <a:rPr lang="en-US" err="1"/>
              <a:t>linux</a:t>
            </a:r>
            <a:r>
              <a:rPr lang="en-US"/>
              <a:t> files..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49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Example:</a:t>
            </a:r>
          </a:p>
          <a:p>
            <a:pPr marL="0" indent="0">
              <a:buNone/>
            </a:pPr>
            <a:r>
              <a:rPr lang="en-US" altLang="zh-CN" sz="2400" err="1">
                <a:solidFill>
                  <a:srgbClr val="92D050"/>
                </a:solidFill>
              </a:rPr>
              <a:t>myprogram</a:t>
            </a:r>
            <a:r>
              <a:rPr lang="en-US" altLang="zh-CN" sz="2400">
                <a:solidFill>
                  <a:srgbClr val="92D050"/>
                </a:solidFill>
              </a:rPr>
              <a:t>:</a:t>
            </a:r>
            <a:r>
              <a:rPr lang="zh-CN" altLang="en-US" sz="2400">
                <a:solidFill>
                  <a:srgbClr val="92D050"/>
                </a:solidFill>
              </a:rPr>
              <a:t> </a:t>
            </a:r>
            <a:r>
              <a:rPr lang="en-US" altLang="zh-CN" sz="2400" err="1">
                <a:solidFill>
                  <a:srgbClr val="92D050"/>
                </a:solidFill>
              </a:rPr>
              <a:t>main.o</a:t>
            </a:r>
            <a:r>
              <a:rPr lang="zh-CN" altLang="en-US" sz="2400">
                <a:solidFill>
                  <a:srgbClr val="92D050"/>
                </a:solidFill>
              </a:rPr>
              <a:t> </a:t>
            </a:r>
            <a:r>
              <a:rPr lang="en-US" altLang="zh-CN" sz="2400" err="1">
                <a:solidFill>
                  <a:srgbClr val="92D050"/>
                </a:solidFill>
              </a:rPr>
              <a:t>util.o</a:t>
            </a:r>
            <a:endParaRPr lang="en-US" altLang="zh-CN" sz="240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US" sz="2400">
                <a:solidFill>
                  <a:srgbClr val="92D050"/>
                </a:solidFill>
              </a:rPr>
              <a:t>	</a:t>
            </a:r>
            <a:r>
              <a:rPr lang="en-US" altLang="zh-CN" sz="2400" err="1">
                <a:solidFill>
                  <a:srgbClr val="92D050"/>
                </a:solidFill>
              </a:rPr>
              <a:t>gcc</a:t>
            </a:r>
            <a:r>
              <a:rPr lang="zh-CN" altLang="en-US" sz="2400">
                <a:solidFill>
                  <a:srgbClr val="92D050"/>
                </a:solidFill>
              </a:rPr>
              <a:t> </a:t>
            </a:r>
            <a:r>
              <a:rPr lang="en-US" altLang="zh-CN" sz="2400" err="1">
                <a:solidFill>
                  <a:srgbClr val="92D050"/>
                </a:solidFill>
              </a:rPr>
              <a:t>main.o</a:t>
            </a:r>
            <a:r>
              <a:rPr lang="zh-CN" altLang="en-US" sz="2400">
                <a:solidFill>
                  <a:srgbClr val="92D050"/>
                </a:solidFill>
              </a:rPr>
              <a:t> </a:t>
            </a:r>
            <a:r>
              <a:rPr lang="en-US" altLang="zh-CN" sz="2400" err="1">
                <a:solidFill>
                  <a:srgbClr val="92D050"/>
                </a:solidFill>
              </a:rPr>
              <a:t>util.o</a:t>
            </a:r>
            <a:r>
              <a:rPr lang="zh-CN" altLang="en-US" sz="2400">
                <a:solidFill>
                  <a:srgbClr val="92D050"/>
                </a:solidFill>
              </a:rPr>
              <a:t> </a:t>
            </a:r>
            <a:r>
              <a:rPr lang="en-US" altLang="zh-CN" sz="2400">
                <a:solidFill>
                  <a:srgbClr val="92D050"/>
                </a:solidFill>
              </a:rPr>
              <a:t>–o</a:t>
            </a:r>
            <a:r>
              <a:rPr lang="zh-CN" altLang="en-US" sz="2400">
                <a:solidFill>
                  <a:srgbClr val="92D050"/>
                </a:solidFill>
              </a:rPr>
              <a:t> </a:t>
            </a:r>
            <a:r>
              <a:rPr lang="en-US" altLang="zh-CN" sz="2400" err="1">
                <a:solidFill>
                  <a:srgbClr val="92D050"/>
                </a:solidFill>
              </a:rPr>
              <a:t>myprogram</a:t>
            </a:r>
            <a:endParaRPr lang="en-US" sz="240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US" sz="2400">
                <a:solidFill>
                  <a:srgbClr val="92D050"/>
                </a:solidFill>
              </a:rPr>
              <a:t>%.o: %.c</a:t>
            </a:r>
            <a:endParaRPr lang="en-US"/>
          </a:p>
          <a:p>
            <a:pPr marL="0" indent="0">
              <a:buNone/>
            </a:pPr>
            <a:r>
              <a:rPr lang="en-US" sz="2400">
                <a:solidFill>
                  <a:srgbClr val="92D050"/>
                </a:solidFill>
              </a:rPr>
              <a:t>	</a:t>
            </a:r>
            <a:r>
              <a:rPr lang="en-US" sz="2400" err="1">
                <a:solidFill>
                  <a:srgbClr val="92D050"/>
                </a:solidFill>
              </a:rPr>
              <a:t>gcc</a:t>
            </a:r>
            <a:r>
              <a:rPr lang="en-US" sz="2400">
                <a:solidFill>
                  <a:srgbClr val="92D050"/>
                </a:solidFill>
              </a:rPr>
              <a:t> </a:t>
            </a:r>
            <a:r>
              <a:rPr lang="mr-IN" sz="2400">
                <a:solidFill>
                  <a:srgbClr val="92D050"/>
                </a:solidFill>
                <a:cs typeface="Mangal"/>
              </a:rPr>
              <a:t>-</a:t>
            </a:r>
            <a:r>
              <a:rPr lang="en-US" sz="2400">
                <a:solidFill>
                  <a:srgbClr val="92D050"/>
                </a:solidFill>
              </a:rPr>
              <a:t>c $^ -o $@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00E09A-E476-420C-AD98-76253322AE65}"/>
              </a:ext>
            </a:extLst>
          </p:cNvPr>
          <p:cNvSpPr txBox="1"/>
          <p:nvPr/>
        </p:nvSpPr>
        <p:spPr>
          <a:xfrm>
            <a:off x="6374850" y="2890658"/>
            <a:ext cx="422709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cs typeface="Segoe UI"/>
              </a:rPr>
              <a:t>main.o</a:t>
            </a:r>
            <a:r>
              <a:rPr lang="en-US">
                <a:cs typeface="Segoe UI"/>
              </a:rPr>
              <a:t>: </a:t>
            </a:r>
            <a:r>
              <a:rPr lang="en-US" err="1">
                <a:cs typeface="Segoe UI"/>
              </a:rPr>
              <a:t>main.c</a:t>
            </a:r>
            <a:r>
              <a:rPr lang="en-US">
                <a:cs typeface="Segoe UI"/>
              </a:rPr>
              <a:t>​</a:t>
            </a:r>
          </a:p>
          <a:p>
            <a:pPr lvl="1"/>
            <a:r>
              <a:rPr lang="en-US" err="1">
                <a:cs typeface="Segoe UI"/>
              </a:rPr>
              <a:t>gcc</a:t>
            </a:r>
            <a:r>
              <a:rPr lang="en-US">
                <a:cs typeface="Segoe UI"/>
              </a:rPr>
              <a:t> </a:t>
            </a:r>
            <a:r>
              <a:rPr lang="mr-IN">
                <a:latin typeface="Segoe UI"/>
              </a:rPr>
              <a:t>-</a:t>
            </a:r>
            <a:r>
              <a:rPr lang="en-US">
                <a:cs typeface="Segoe UI"/>
              </a:rPr>
              <a:t>c </a:t>
            </a:r>
            <a:r>
              <a:rPr lang="en-US" err="1">
                <a:cs typeface="Segoe UI"/>
              </a:rPr>
              <a:t>main.c</a:t>
            </a:r>
            <a:r>
              <a:rPr lang="en-US">
                <a:cs typeface="Segoe UI"/>
              </a:rPr>
              <a:t> </a:t>
            </a:r>
            <a:r>
              <a:rPr lang="mr-IN">
                <a:latin typeface="Segoe UI"/>
              </a:rPr>
              <a:t>-</a:t>
            </a:r>
            <a:r>
              <a:rPr lang="en-US">
                <a:cs typeface="Segoe UI"/>
              </a:rPr>
              <a:t>o </a:t>
            </a:r>
            <a:r>
              <a:rPr lang="en-US" err="1">
                <a:cs typeface="Segoe UI"/>
              </a:rPr>
              <a:t>main.o</a:t>
            </a:r>
            <a:r>
              <a:rPr lang="en-US">
                <a:cs typeface="Segoe UI"/>
              </a:rPr>
              <a:t>​</a:t>
            </a:r>
          </a:p>
          <a:p>
            <a:r>
              <a:rPr lang="en-US" err="1">
                <a:cs typeface="Segoe UI"/>
              </a:rPr>
              <a:t>util.o</a:t>
            </a:r>
            <a:r>
              <a:rPr lang="en-US">
                <a:cs typeface="Segoe UI"/>
              </a:rPr>
              <a:t>: </a:t>
            </a:r>
            <a:r>
              <a:rPr lang="en-US" err="1">
                <a:cs typeface="Segoe UI"/>
              </a:rPr>
              <a:t>util.c</a:t>
            </a:r>
            <a:r>
              <a:rPr lang="en-US">
                <a:cs typeface="Segoe UI"/>
              </a:rPr>
              <a:t>​</a:t>
            </a:r>
          </a:p>
          <a:p>
            <a:pPr lvl="1"/>
            <a:r>
              <a:rPr lang="en-US" err="1">
                <a:cs typeface="Segoe UI"/>
              </a:rPr>
              <a:t>gcc</a:t>
            </a:r>
            <a:r>
              <a:rPr lang="en-US">
                <a:cs typeface="Segoe UI"/>
              </a:rPr>
              <a:t> </a:t>
            </a:r>
            <a:r>
              <a:rPr lang="mr-IN">
                <a:latin typeface="Segoe UI"/>
              </a:rPr>
              <a:t>-</a:t>
            </a:r>
            <a:r>
              <a:rPr lang="en-US">
                <a:cs typeface="Segoe UI"/>
              </a:rPr>
              <a:t>c </a:t>
            </a:r>
            <a:r>
              <a:rPr lang="en-US" err="1">
                <a:cs typeface="Segoe UI"/>
              </a:rPr>
              <a:t>util.c</a:t>
            </a:r>
            <a:r>
              <a:rPr lang="en-US">
                <a:cs typeface="Segoe UI"/>
              </a:rPr>
              <a:t> </a:t>
            </a:r>
            <a:r>
              <a:rPr lang="mr-IN">
                <a:latin typeface="Segoe UI"/>
              </a:rPr>
              <a:t>-</a:t>
            </a:r>
            <a:r>
              <a:rPr lang="en-US">
                <a:cs typeface="Segoe UI"/>
              </a:rPr>
              <a:t>o </a:t>
            </a:r>
            <a:r>
              <a:rPr lang="en-US" err="1">
                <a:cs typeface="Segoe UI"/>
              </a:rPr>
              <a:t>util.o</a:t>
            </a:r>
            <a:endParaRPr lang="en-US">
              <a:cs typeface="Segoe UI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0157B4E-3B17-45BD-93EB-7CE7D43DF24E}"/>
              </a:ext>
            </a:extLst>
          </p:cNvPr>
          <p:cNvSpPr/>
          <p:nvPr/>
        </p:nvSpPr>
        <p:spPr>
          <a:xfrm>
            <a:off x="4423141" y="3384940"/>
            <a:ext cx="1737894" cy="4812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Equivalent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537566-716D-E444-9443-8BAAA0F2C8ED}"/>
              </a:ext>
            </a:extLst>
          </p:cNvPr>
          <p:cNvSpPr/>
          <p:nvPr/>
        </p:nvSpPr>
        <p:spPr>
          <a:xfrm>
            <a:off x="838200" y="3236259"/>
            <a:ext cx="318247" cy="39444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E34227-CF6F-4042-9B9D-9E6485D80367}"/>
              </a:ext>
            </a:extLst>
          </p:cNvPr>
          <p:cNvSpPr/>
          <p:nvPr/>
        </p:nvSpPr>
        <p:spPr>
          <a:xfrm>
            <a:off x="2496671" y="2348753"/>
            <a:ext cx="632011" cy="39444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CA1E85-E0CD-9A4D-961F-CA7C16ED9AA9}"/>
              </a:ext>
            </a:extLst>
          </p:cNvPr>
          <p:cNvSpPr/>
          <p:nvPr/>
        </p:nvSpPr>
        <p:spPr>
          <a:xfrm>
            <a:off x="3420036" y="2343811"/>
            <a:ext cx="425824" cy="39444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6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That still seems bad for the 45,000 </a:t>
            </a:r>
            <a:r>
              <a:rPr lang="en-US" err="1"/>
              <a:t>linux</a:t>
            </a:r>
            <a:r>
              <a:rPr lang="en-US"/>
              <a:t> files..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46</a:t>
            </a:fld>
            <a:endParaRPr lang="en-US"/>
          </a:p>
        </p:txBody>
      </p:sp>
      <p:pic>
        <p:nvPicPr>
          <p:cNvPr id="9" name="demo-.mp4" descr="demo-.mp4">
            <a:hlinkClick r:id="" action="ppaction://media"/>
            <a:extLst>
              <a:ext uri="{FF2B5EF4-FFF2-40B4-BE49-F238E27FC236}">
                <a16:creationId xmlns:a16="http://schemas.microsoft.com/office/drawing/2014/main" id="{E36D035D-7FE1-1C47-8263-FA2D9068DE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38958" y="1452881"/>
            <a:ext cx="9114084" cy="512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599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#TODO: Create a </a:t>
            </a:r>
            <a:r>
              <a:rPr lang="en-US" err="1"/>
              <a:t>makefile</a:t>
            </a:r>
            <a:r>
              <a:rPr lang="en-US"/>
              <a:t> for this project</a:t>
            </a:r>
          </a:p>
          <a:p>
            <a:pPr marL="0" indent="0">
              <a:buNone/>
            </a:pPr>
            <a:r>
              <a:rPr lang="en-US"/>
              <a:t>#The name of the executable must be </a:t>
            </a:r>
            <a:r>
              <a:rPr lang="en-US">
                <a:solidFill>
                  <a:schemeClr val="accent6"/>
                </a:solidFill>
              </a:rPr>
              <a:t>test</a:t>
            </a:r>
          </a:p>
          <a:p>
            <a:pPr marL="0" indent="0">
              <a:buNone/>
            </a:pPr>
            <a:r>
              <a:rPr lang="en-US"/>
              <a:t>#The source code files involved are </a:t>
            </a:r>
            <a:r>
              <a:rPr lang="en-US" err="1">
                <a:solidFill>
                  <a:srgbClr val="FF0000"/>
                </a:solidFill>
              </a:rPr>
              <a:t>main.c</a:t>
            </a:r>
            <a:r>
              <a:rPr lang="en-US"/>
              <a:t> and </a:t>
            </a:r>
            <a:r>
              <a:rPr lang="en-US" err="1">
                <a:solidFill>
                  <a:srgbClr val="FF0000"/>
                </a:solidFill>
              </a:rPr>
              <a:t>util.c</a:t>
            </a:r>
            <a:endParaRPr lang="en-US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/>
              <a:t>#</a:t>
            </a:r>
            <a:r>
              <a:rPr lang="en-US" i="1">
                <a:solidFill>
                  <a:schemeClr val="accent1"/>
                </a:solidFill>
              </a:rPr>
              <a:t>make clean </a:t>
            </a:r>
            <a:r>
              <a:rPr lang="en-US"/>
              <a:t>should remove test and any .o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65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Making sure your code does what you think it does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511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test code?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 need to know that your code works</a:t>
            </a:r>
          </a:p>
          <a:p>
            <a:r>
              <a:rPr lang="en-US"/>
              <a:t>You need to know when you broke your own code by changing something</a:t>
            </a:r>
          </a:p>
          <a:p>
            <a:r>
              <a:rPr lang="en-US"/>
              <a:t>Many projects actually have more test code than production code</a:t>
            </a:r>
          </a:p>
          <a:p>
            <a:pPr lvl="1"/>
            <a:r>
              <a:rPr lang="en-US"/>
              <a:t>An extreme example is SQLite, a popular database program</a:t>
            </a:r>
          </a:p>
          <a:p>
            <a:pPr lvl="2"/>
            <a:r>
              <a:rPr lang="en-US"/>
              <a:t>138,900 lines of C code for production</a:t>
            </a:r>
          </a:p>
          <a:p>
            <a:pPr lvl="2"/>
            <a:r>
              <a:rPr lang="en-US"/>
              <a:t>91,946,200 lines of test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3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Q2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Which of the following signed 1-byte int (in binary format) is the smallest?</a:t>
            </a:r>
          </a:p>
          <a:p>
            <a:r>
              <a:rPr lang="en-US">
                <a:cs typeface="Calibri"/>
              </a:rPr>
              <a:t>A. 00000000   B. 10000001   C. 11111111   </a:t>
            </a:r>
          </a:p>
          <a:p>
            <a:r>
              <a:rPr lang="en-US">
                <a:cs typeface="Calibri"/>
              </a:rPr>
              <a:t>D. 00000001   E. 10000011   F. 01111110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5780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you test code?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713334" cy="47140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 common way is to write tests for individual units of code, such as functions</a:t>
            </a:r>
          </a:p>
          <a:p>
            <a:r>
              <a:rPr lang="en-US">
                <a:ea typeface="+mn-lt"/>
                <a:cs typeface="+mn-lt"/>
              </a:rPr>
              <a:t>There are many frameworks written to help developers write test cases</a:t>
            </a:r>
            <a:endParaRPr lang="en-US"/>
          </a:p>
          <a:p>
            <a:r>
              <a:rPr lang="en-US"/>
              <a:t>You can write your own tests</a:t>
            </a:r>
          </a:p>
          <a:p>
            <a:pPr lvl="1"/>
            <a:r>
              <a:rPr lang="en-US"/>
              <a:t>Think of </a:t>
            </a:r>
            <a:r>
              <a:rPr lang="en-US">
                <a:solidFill>
                  <a:srgbClr val="FFC000"/>
                </a:solidFill>
              </a:rPr>
              <a:t>edge cases </a:t>
            </a:r>
            <a:r>
              <a:rPr lang="en-US"/>
              <a:t>that might make your code failed</a:t>
            </a:r>
          </a:p>
          <a:p>
            <a:pPr lvl="1"/>
            <a:r>
              <a:rPr lang="en-US"/>
              <a:t>Write a program that calls your code with different inputs and checks that the output is what you’d expect</a:t>
            </a:r>
          </a:p>
          <a:p>
            <a:pPr lvl="2"/>
            <a:r>
              <a:rPr lang="en-US"/>
              <a:t>You can use </a:t>
            </a:r>
            <a:r>
              <a:rPr lang="en-US">
                <a:solidFill>
                  <a:schemeClr val="accent1"/>
                </a:solidFill>
              </a:rPr>
              <a:t>assert </a:t>
            </a:r>
            <a:r>
              <a:rPr lang="en-US"/>
              <a:t>to have your program die if something goes wrong</a:t>
            </a:r>
          </a:p>
          <a:p>
            <a:pPr lvl="2"/>
            <a:r>
              <a:rPr lang="en-US">
                <a:solidFill>
                  <a:schemeClr val="accent1"/>
                </a:solidFill>
              </a:rPr>
              <a:t>assert(1+1==2) </a:t>
            </a:r>
            <a:r>
              <a:rPr lang="en-US"/>
              <a:t>will crash if 1+1 is not 2, but be fine otherwise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Answer: </a:t>
            </a:r>
            <a:r>
              <a:rPr lang="en-US" b="1">
                <a:solidFill>
                  <a:srgbClr val="C00000"/>
                </a:solidFill>
                <a:ea typeface="+mn-lt"/>
                <a:cs typeface="+mn-lt"/>
              </a:rPr>
              <a:t>B</a:t>
            </a:r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. 10000001</a:t>
            </a:r>
            <a:endParaRPr lang="en-US">
              <a:solidFill>
                <a:srgbClr val="C00000"/>
              </a:solidFill>
              <a:cs typeface="Calibri"/>
            </a:endParaRPr>
          </a:p>
          <a:p>
            <a:r>
              <a:rPr lang="en-US">
                <a:cs typeface="Calibri"/>
              </a:rPr>
              <a:t>For signed int</a:t>
            </a:r>
            <a:r>
              <a:rPr lang="en-US" altLang="zh-CN">
                <a:cs typeface="Calibri"/>
              </a:rPr>
              <a:t>,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convert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it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into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a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decimal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number</a:t>
            </a:r>
            <a:r>
              <a:rPr lang="en-US">
                <a:cs typeface="Calibri"/>
              </a:rPr>
              <a:t>: </a:t>
            </a:r>
          </a:p>
          <a:p>
            <a:pPr lvl="1"/>
            <a:r>
              <a:rPr lang="en-US" altLang="zh-CN">
                <a:cs typeface="Calibri"/>
              </a:rPr>
              <a:t>For</a:t>
            </a:r>
            <a:r>
              <a:rPr lang="zh-CN" altLang="en-US">
                <a:cs typeface="Calibri"/>
              </a:rPr>
              <a:t> </a:t>
            </a:r>
            <a:r>
              <a:rPr lang="en-US" altLang="zh-CN" err="1">
                <a:cs typeface="Calibri"/>
              </a:rPr>
              <a:t>i-th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bit,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(</a:t>
            </a:r>
            <a:r>
              <a:rPr lang="en-US" altLang="zh-CN" err="1">
                <a:cs typeface="Calibri"/>
              </a:rPr>
              <a:t>i-th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bit)</a:t>
            </a:r>
            <a:r>
              <a:rPr lang="zh-CN" altLang="en-US">
                <a:cs typeface="Calibri"/>
              </a:rPr>
              <a:t> * </a:t>
            </a:r>
            <a:r>
              <a:rPr lang="en-US" altLang="zh-CN">
                <a:cs typeface="Calibri"/>
              </a:rPr>
              <a:t>(+/-</a:t>
            </a:r>
            <a:r>
              <a:rPr lang="zh-CN" altLang="en-US">
                <a:cs typeface="Calibri"/>
              </a:rPr>
              <a:t> </a:t>
            </a:r>
            <a:r>
              <a:rPr lang="en-US" altLang="zh-CN">
                <a:cs typeface="Calibri"/>
              </a:rPr>
              <a:t>2^i).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highest bit</a:t>
            </a:r>
            <a:r>
              <a:rPr lang="en-US" altLang="zh-CN">
                <a:cs typeface="Calibri"/>
              </a:rPr>
              <a:t>:</a:t>
            </a:r>
            <a:r>
              <a:rPr lang="zh-CN" altLang="en-US">
                <a:cs typeface="Calibri"/>
              </a:rPr>
              <a:t> *</a:t>
            </a:r>
            <a:r>
              <a:rPr lang="en-US" altLang="zh-CN">
                <a:cs typeface="Calibri"/>
              </a:rPr>
              <a:t>(-2^i),</a:t>
            </a:r>
            <a:r>
              <a:rPr lang="en-US">
                <a:cs typeface="Calibri"/>
              </a:rPr>
              <a:t> others</a:t>
            </a:r>
            <a:r>
              <a:rPr lang="en-US" altLang="zh-CN">
                <a:cs typeface="Calibri"/>
              </a:rPr>
              <a:t>:</a:t>
            </a:r>
            <a:r>
              <a:rPr lang="zh-CN" altLang="en-US">
                <a:cs typeface="Calibri"/>
              </a:rPr>
              <a:t> *</a:t>
            </a:r>
            <a:r>
              <a:rPr lang="en-US" altLang="zh-CN">
                <a:cs typeface="Calibri"/>
              </a:rPr>
              <a:t>(+2^i)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Smallest: </a:t>
            </a:r>
          </a:p>
          <a:p>
            <a:pPr lvl="1"/>
            <a:r>
              <a:rPr lang="en-US">
                <a:cs typeface="Calibri"/>
              </a:rPr>
              <a:t>Highest bit is 1</a:t>
            </a:r>
          </a:p>
          <a:p>
            <a:pPr lvl="1"/>
            <a:r>
              <a:rPr lang="en-US">
                <a:cs typeface="Calibri"/>
              </a:rPr>
              <a:t>For other bits(positive), pick the smaller one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39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Q3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Convert bit pattern </a:t>
            </a:r>
            <a:r>
              <a:rPr lang="en-US">
                <a:latin typeface="Consolas"/>
                <a:ea typeface="+mn-lt"/>
                <a:cs typeface="+mn-lt"/>
              </a:rPr>
              <a:t>10111110</a:t>
            </a:r>
            <a:r>
              <a:rPr lang="en-US">
                <a:ea typeface="+mn-lt"/>
                <a:cs typeface="+mn-lt"/>
              </a:rPr>
              <a:t> to hex notation. You must prefix your answer with </a:t>
            </a:r>
            <a:r>
              <a:rPr lang="en-US">
                <a:latin typeface="Consolas"/>
                <a:ea typeface="+mn-lt"/>
                <a:cs typeface="+mn-lt"/>
              </a:rPr>
              <a:t>0x</a:t>
            </a:r>
            <a:r>
              <a:rPr lang="en-US">
                <a:ea typeface="+mn-lt"/>
                <a:cs typeface="+mn-lt"/>
              </a:rPr>
              <a:t>.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28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00000"/>
                </a:solidFill>
                <a:ea typeface="+mn-lt"/>
                <a:cs typeface="+mn-lt"/>
              </a:rPr>
              <a:t>Answer: 0xbe</a:t>
            </a:r>
            <a:endParaRPr lang="en-US" b="1">
              <a:solidFill>
                <a:srgbClr val="C00000"/>
              </a:solidFill>
              <a:cs typeface="Calibri"/>
            </a:endParaRPr>
          </a:p>
          <a:p>
            <a:r>
              <a:rPr lang="en-US">
                <a:cs typeface="Calibri"/>
              </a:rPr>
              <a:t>10111110</a:t>
            </a:r>
          </a:p>
          <a:p>
            <a:r>
              <a:rPr lang="en-US" u="sng">
                <a:cs typeface="Calibri"/>
              </a:rPr>
              <a:t>1011</a:t>
            </a:r>
            <a:r>
              <a:rPr lang="en-US">
                <a:cs typeface="Calibri"/>
              </a:rPr>
              <a:t> </a:t>
            </a:r>
            <a:r>
              <a:rPr lang="en-US" u="sng">
                <a:cs typeface="Calibri"/>
              </a:rPr>
              <a:t>1110</a:t>
            </a:r>
          </a:p>
          <a:p>
            <a:r>
              <a:rPr lang="en-US">
                <a:cs typeface="Calibri"/>
              </a:rPr>
              <a:t>1011 = b, 1110 = e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91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Mini quiz - Q4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Which of the following 1-byte </a:t>
            </a:r>
            <a:r>
              <a:rPr lang="en-US" b="1">
                <a:ea typeface="+mn-lt"/>
                <a:cs typeface="+mn-lt"/>
              </a:rPr>
              <a:t>unsigned</a:t>
            </a:r>
            <a:r>
              <a:rPr lang="en-US">
                <a:ea typeface="+mn-lt"/>
                <a:cs typeface="+mn-lt"/>
              </a:rPr>
              <a:t> subtraction operation will overflow?</a:t>
            </a:r>
          </a:p>
          <a:p>
            <a:r>
              <a:rPr lang="en-US" altLang="zh-CN">
                <a:ea typeface="宋体"/>
                <a:cs typeface="Calibri"/>
              </a:rPr>
              <a:t>A. 0xff – 0x0f   B. 0x0f – 0xff   C. 0x01 – 0x0f  D. 0x0f - 0x01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1BAA3-275B-CA48-B210-7066BA7151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8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1711</Words>
  <Application>Microsoft Macintosh PowerPoint</Application>
  <PresentationFormat>Widescreen</PresentationFormat>
  <Paragraphs>417</Paragraphs>
  <Slides>50</Slides>
  <Notes>49</Notes>
  <HiddenSlides>0</HiddenSlides>
  <MMClips>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9" baseType="lpstr">
      <vt:lpstr>Arial,Sans-Serif</vt:lpstr>
      <vt:lpstr>Segoe UI</vt:lpstr>
      <vt:lpstr>宋体</vt:lpstr>
      <vt:lpstr>Arial</vt:lpstr>
      <vt:lpstr>Calibri</vt:lpstr>
      <vt:lpstr>Calibri Light</vt:lpstr>
      <vt:lpstr>Consolas</vt:lpstr>
      <vt:lpstr>Mangal</vt:lpstr>
      <vt:lpstr>Office Theme</vt:lpstr>
      <vt:lpstr>CSO-Recitation 02 CSCI-UA 0201-007</vt:lpstr>
      <vt:lpstr>Today’s Topics</vt:lpstr>
      <vt:lpstr>Mini quiz - Q1</vt:lpstr>
      <vt:lpstr>Mini quiz - Q1</vt:lpstr>
      <vt:lpstr>Mini quiz - Q2</vt:lpstr>
      <vt:lpstr>Mini quiz - Q2</vt:lpstr>
      <vt:lpstr>Mini quiz - Q3</vt:lpstr>
      <vt:lpstr>Mini quiz - Q3</vt:lpstr>
      <vt:lpstr>Mini quiz - Q4</vt:lpstr>
      <vt:lpstr>Mini quiz - Q4</vt:lpstr>
      <vt:lpstr>Mini quiz - Q5</vt:lpstr>
      <vt:lpstr>Mini quiz - Q5</vt:lpstr>
      <vt:lpstr>Mini quiz - Q6</vt:lpstr>
      <vt:lpstr>Mini quiz - Q6</vt:lpstr>
      <vt:lpstr>Mini quiz - Q7</vt:lpstr>
      <vt:lpstr>Mini quiz - Q7</vt:lpstr>
      <vt:lpstr>Mini quiz - Q8</vt:lpstr>
      <vt:lpstr>Mini quiz - Q8</vt:lpstr>
      <vt:lpstr>Reminder</vt:lpstr>
      <vt:lpstr>Compiling</vt:lpstr>
      <vt:lpstr>GCC</vt:lpstr>
      <vt:lpstr>What is a compiler?</vt:lpstr>
      <vt:lpstr>What is a compiler?</vt:lpstr>
      <vt:lpstr>What is a compiler?</vt:lpstr>
      <vt:lpstr>How do you use a compiler?</vt:lpstr>
      <vt:lpstr>How do you use a compiler?</vt:lpstr>
      <vt:lpstr>How do you use a compiler?</vt:lpstr>
      <vt:lpstr>How do you use a compiler?</vt:lpstr>
      <vt:lpstr>A Problem</vt:lpstr>
      <vt:lpstr>What's inside gcc main.c util.c -o myprogram?</vt:lpstr>
      <vt:lpstr>What's inside gcc main.c util.c -o myprogram?</vt:lpstr>
      <vt:lpstr>Solution to the Problem</vt:lpstr>
      <vt:lpstr>A new problem</vt:lpstr>
      <vt:lpstr>Make</vt:lpstr>
      <vt:lpstr>What does Make do?</vt:lpstr>
      <vt:lpstr>How do we specify rules in Makefile?</vt:lpstr>
      <vt:lpstr>How do we specify rules in Makefile?</vt:lpstr>
      <vt:lpstr>How do we specify rules in Makefile?</vt:lpstr>
      <vt:lpstr>How do we specify rules in Makefile?</vt:lpstr>
      <vt:lpstr>How do we specify rules in Makefile?</vt:lpstr>
      <vt:lpstr>The overall Makefile</vt:lpstr>
      <vt:lpstr>The overall Makefile</vt:lpstr>
      <vt:lpstr>Quiz</vt:lpstr>
      <vt:lpstr>That still seems bad for the 45,000 linux files.. </vt:lpstr>
      <vt:lpstr>That still seems bad for the 45,000 linux files.. </vt:lpstr>
      <vt:lpstr>That still seems bad for the 45,000 linux files.. </vt:lpstr>
      <vt:lpstr>An exercise</vt:lpstr>
      <vt:lpstr>Testing </vt:lpstr>
      <vt:lpstr>Why test code?</vt:lpstr>
      <vt:lpstr>How do you test code?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CSO-Recitation 02 CSCI-UA 0201-007</dc:title>
  <dc:creator>Anqi Zhang</dc:creator>
  <cp:lastModifiedBy>Lin jinkun</cp:lastModifiedBy>
  <cp:revision>3</cp:revision>
  <cp:lastPrinted>2020-09-10T00:26:28Z</cp:lastPrinted>
  <dcterms:created xsi:type="dcterms:W3CDTF">2020-09-06T21:48:14Z</dcterms:created>
  <dcterms:modified xsi:type="dcterms:W3CDTF">2021-09-23T01:19:03Z</dcterms:modified>
</cp:coreProperties>
</file>

<file path=docProps/thumbnail.jpeg>
</file>